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60" r:id="rId4"/>
    <p:sldId id="261" r:id="rId5"/>
    <p:sldId id="263" r:id="rId6"/>
    <p:sldId id="264" r:id="rId7"/>
    <p:sldId id="265" r:id="rId8"/>
    <p:sldId id="267" r:id="rId9"/>
    <p:sldId id="268" r:id="rId10"/>
    <p:sldId id="271" r:id="rId11"/>
    <p:sldId id="273" r:id="rId12"/>
    <p:sldId id="274" r:id="rId13"/>
    <p:sldId id="266" r:id="rId14"/>
    <p:sldId id="275" r:id="rId15"/>
    <p:sldId id="269" r:id="rId16"/>
    <p:sldId id="276" r:id="rId17"/>
    <p:sldId id="277" r:id="rId18"/>
    <p:sldId id="270" r:id="rId19"/>
    <p:sldId id="278" r:id="rId20"/>
    <p:sldId id="281" r:id="rId21"/>
    <p:sldId id="280" r:id="rId22"/>
    <p:sldId id="282" r:id="rId23"/>
    <p:sldId id="291" r:id="rId24"/>
    <p:sldId id="287" r:id="rId25"/>
    <p:sldId id="288" r:id="rId26"/>
    <p:sldId id="283" r:id="rId27"/>
    <p:sldId id="290" r:id="rId28"/>
    <p:sldId id="292" r:id="rId29"/>
    <p:sldId id="28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45BF39EF-7676-4A70-8971-EBB5E2E06E1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BEE88D-5B5A-4CF2-B27E-480B0AADD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929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BF39EF-7676-4A70-8971-EBB5E2E06E1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BEE88D-5B5A-4CF2-B27E-480B0AADD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56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BF39EF-7676-4A70-8971-EBB5E2E06E1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BEE88D-5B5A-4CF2-B27E-480B0AADD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60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BF39EF-7676-4A70-8971-EBB5E2E06E1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BEE88D-5B5A-4CF2-B27E-480B0AADD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26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5BF39EF-7676-4A70-8971-EBB5E2E06E1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BEE88D-5B5A-4CF2-B27E-480B0AADD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33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BF39EF-7676-4A70-8971-EBB5E2E06E1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BEE88D-5B5A-4CF2-B27E-480B0AADD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626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BF39EF-7676-4A70-8971-EBB5E2E06E1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BEE88D-5B5A-4CF2-B27E-480B0AADD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115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BF39EF-7676-4A70-8971-EBB5E2E06E1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BEE88D-5B5A-4CF2-B27E-480B0AADD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36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BF39EF-7676-4A70-8971-EBB5E2E06E1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BEE88D-5B5A-4CF2-B27E-480B0AADD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56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BF39EF-7676-4A70-8971-EBB5E2E06E1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6BEE88D-5B5A-4CF2-B27E-480B0AADD0C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593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5BF39EF-7676-4A70-8971-EBB5E2E06E1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BEE88D-5B5A-4CF2-B27E-480B0AADD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243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45BF39EF-7676-4A70-8971-EBB5E2E06E1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F6BEE88D-5B5A-4CF2-B27E-480B0AADD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1625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b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bmp"/><Relationship Id="rId2" Type="http://schemas.openxmlformats.org/officeDocument/2006/relationships/image" Target="../media/image7.bmp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bmp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bmp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bmp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9C336-9CFD-8BC6-9D57-426AFA8C4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385526"/>
            <a:ext cx="9068586" cy="2590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6000" dirty="0"/>
              <a:t>폰데로사 소나무 </a:t>
            </a:r>
            <a:br>
              <a:rPr lang="en-US" altLang="ko-KR" sz="6000" dirty="0"/>
            </a:br>
            <a:r>
              <a:rPr lang="ko-KR" altLang="en-US" sz="6000" dirty="0"/>
              <a:t>생육환경 연구</a:t>
            </a:r>
            <a:br>
              <a:rPr lang="en-US" altLang="ko-KR" sz="4800" dirty="0"/>
            </a:br>
            <a:r>
              <a:rPr lang="en-US" altLang="ko-KR" sz="4800" dirty="0"/>
              <a:t>-</a:t>
            </a:r>
            <a:r>
              <a:rPr lang="ko-KR" altLang="en-US" sz="4800" dirty="0"/>
              <a:t> </a:t>
            </a:r>
            <a:r>
              <a:rPr lang="ko-KR" altLang="en-US" sz="3200" dirty="0"/>
              <a:t>루즈벨트 국유림</a:t>
            </a:r>
            <a:endParaRPr lang="ko-KR" alt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7A8AD-1B45-5CA0-3C81-3EB71CDFFF58}"/>
              </a:ext>
            </a:extLst>
          </p:cNvPr>
          <p:cNvSpPr txBox="1"/>
          <p:nvPr/>
        </p:nvSpPr>
        <p:spPr>
          <a:xfrm>
            <a:off x="7560523" y="5792364"/>
            <a:ext cx="3069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</a:rPr>
              <a:t>작성자</a:t>
            </a:r>
            <a:r>
              <a:rPr lang="ko-KR" altLang="en-US" sz="2800" dirty="0"/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:</a:t>
            </a:r>
            <a:r>
              <a:rPr lang="en-US" altLang="ko-KR" sz="2800" dirty="0"/>
              <a:t> </a:t>
            </a:r>
            <a:r>
              <a:rPr lang="ko-KR" altLang="en-US" sz="2800" dirty="0" err="1">
                <a:solidFill>
                  <a:schemeClr val="bg1"/>
                </a:solidFill>
              </a:rPr>
              <a:t>이소림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023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413D6-C26C-0923-6C94-16623C95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데이터 탐색 및 전처리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648900-EC11-D9C2-898D-FABA3A11F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800" b="0" i="0" dirty="0">
                <a:effectLst/>
                <a:latin typeface="Inter"/>
              </a:rPr>
              <a:t>원본 데이터</a:t>
            </a:r>
            <a:r>
              <a:rPr lang="en-US" altLang="ko-KR" sz="2800" b="0" i="0" dirty="0">
                <a:effectLst/>
                <a:latin typeface="Inter"/>
              </a:rPr>
              <a:t>(Data Fields)</a:t>
            </a:r>
          </a:p>
          <a:p>
            <a:pPr marL="0" indent="0" algn="l" fontAlgn="base">
              <a:buNone/>
            </a:pPr>
            <a:r>
              <a:rPr lang="en-US" altLang="ko-KR" b="1" i="0" dirty="0">
                <a:effectLst/>
                <a:latin typeface="inherit"/>
              </a:rPr>
              <a:t>- Elevation</a:t>
            </a:r>
            <a:r>
              <a:rPr lang="en-US" altLang="ko-KR" b="0" i="0" dirty="0">
                <a:effectLst/>
                <a:latin typeface="Inter"/>
              </a:rPr>
              <a:t> - Elevation in meters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- </a:t>
            </a:r>
            <a:r>
              <a:rPr lang="en-US" altLang="ko-KR" b="1" i="0" dirty="0">
                <a:effectLst/>
                <a:latin typeface="inherit"/>
              </a:rPr>
              <a:t>Aspect</a:t>
            </a:r>
            <a:r>
              <a:rPr lang="en-US" altLang="ko-KR" b="0" i="0" dirty="0">
                <a:effectLst/>
                <a:latin typeface="Inter"/>
              </a:rPr>
              <a:t> - Aspect in degrees azimuth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- </a:t>
            </a:r>
            <a:r>
              <a:rPr lang="en-US" altLang="ko-KR" b="1" i="0" dirty="0">
                <a:effectLst/>
                <a:latin typeface="inherit"/>
              </a:rPr>
              <a:t>Slope</a:t>
            </a:r>
            <a:r>
              <a:rPr lang="en-US" altLang="ko-KR" b="0" i="0" dirty="0">
                <a:effectLst/>
                <a:latin typeface="Inter"/>
              </a:rPr>
              <a:t> - Slope in degrees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- </a:t>
            </a:r>
            <a:r>
              <a:rPr lang="en-US" altLang="ko-KR" b="1" i="0" dirty="0" err="1">
                <a:effectLst/>
                <a:latin typeface="inherit"/>
              </a:rPr>
              <a:t>Horizontal_Distance_To_Hydrology</a:t>
            </a:r>
            <a:r>
              <a:rPr lang="en-US" altLang="ko-KR" b="0" i="0" dirty="0">
                <a:effectLst/>
                <a:latin typeface="Inter"/>
              </a:rPr>
              <a:t> - </a:t>
            </a:r>
            <a:r>
              <a:rPr lang="en-US" altLang="ko-KR" b="0" i="0" dirty="0" err="1">
                <a:effectLst/>
                <a:latin typeface="Inter"/>
              </a:rPr>
              <a:t>Horz</a:t>
            </a:r>
            <a:r>
              <a:rPr lang="en-US" altLang="ko-KR" b="0" i="0" dirty="0">
                <a:effectLst/>
                <a:latin typeface="Inter"/>
              </a:rPr>
              <a:t> </a:t>
            </a:r>
            <a:r>
              <a:rPr lang="en-US" altLang="ko-KR" b="0" i="0" dirty="0" err="1">
                <a:effectLst/>
                <a:latin typeface="Inter"/>
              </a:rPr>
              <a:t>Dist</a:t>
            </a:r>
            <a:r>
              <a:rPr lang="en-US" altLang="ko-KR" b="0" i="0" dirty="0">
                <a:effectLst/>
                <a:latin typeface="Inter"/>
              </a:rPr>
              <a:t> to nearest surface water features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- </a:t>
            </a:r>
            <a:r>
              <a:rPr lang="en-US" altLang="ko-KR" b="1" i="0" dirty="0" err="1">
                <a:effectLst/>
                <a:latin typeface="inherit"/>
              </a:rPr>
              <a:t>Vertical_Distance_To_Hydrology</a:t>
            </a:r>
            <a:r>
              <a:rPr lang="en-US" altLang="ko-KR" b="0" i="0" dirty="0">
                <a:effectLst/>
                <a:latin typeface="Inter"/>
              </a:rPr>
              <a:t> - Vert </a:t>
            </a:r>
            <a:r>
              <a:rPr lang="en-US" altLang="ko-KR" b="0" i="0" dirty="0" err="1">
                <a:effectLst/>
                <a:latin typeface="Inter"/>
              </a:rPr>
              <a:t>Dist</a:t>
            </a:r>
            <a:r>
              <a:rPr lang="en-US" altLang="ko-KR" b="0" i="0" dirty="0">
                <a:effectLst/>
                <a:latin typeface="Inter"/>
              </a:rPr>
              <a:t> to nearest surface water features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- </a:t>
            </a:r>
            <a:r>
              <a:rPr lang="en-US" altLang="ko-KR" b="1" i="0" dirty="0" err="1">
                <a:effectLst/>
                <a:latin typeface="inherit"/>
              </a:rPr>
              <a:t>Horizontal_Distance_To_Roadways</a:t>
            </a:r>
            <a:r>
              <a:rPr lang="en-US" altLang="ko-KR" b="0" i="0" dirty="0">
                <a:effectLst/>
                <a:latin typeface="Inter"/>
              </a:rPr>
              <a:t> - </a:t>
            </a:r>
            <a:r>
              <a:rPr lang="en-US" altLang="ko-KR" b="0" i="0" dirty="0" err="1">
                <a:effectLst/>
                <a:latin typeface="Inter"/>
              </a:rPr>
              <a:t>Horz</a:t>
            </a:r>
            <a:r>
              <a:rPr lang="en-US" altLang="ko-KR" b="0" i="0" dirty="0">
                <a:effectLst/>
                <a:latin typeface="Inter"/>
              </a:rPr>
              <a:t> </a:t>
            </a:r>
            <a:r>
              <a:rPr lang="en-US" altLang="ko-KR" b="0" i="0" dirty="0" err="1">
                <a:effectLst/>
                <a:latin typeface="Inter"/>
              </a:rPr>
              <a:t>Dist</a:t>
            </a:r>
            <a:r>
              <a:rPr lang="en-US" altLang="ko-KR" b="0" i="0" dirty="0">
                <a:effectLst/>
                <a:latin typeface="Inter"/>
              </a:rPr>
              <a:t> to nearest roadway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- </a:t>
            </a:r>
            <a:r>
              <a:rPr lang="en-US" altLang="ko-KR" b="1" i="0" dirty="0">
                <a:effectLst/>
                <a:latin typeface="inherit"/>
              </a:rPr>
              <a:t>Hillshade_9am</a:t>
            </a:r>
            <a:r>
              <a:rPr lang="en-US" altLang="ko-KR" b="0" i="0" dirty="0">
                <a:effectLst/>
                <a:latin typeface="Inter"/>
              </a:rPr>
              <a:t> (0 to 255 index) - </a:t>
            </a:r>
            <a:r>
              <a:rPr lang="en-US" altLang="ko-KR" b="0" i="0" dirty="0" err="1">
                <a:effectLst/>
                <a:latin typeface="Inter"/>
              </a:rPr>
              <a:t>Hillshade</a:t>
            </a:r>
            <a:r>
              <a:rPr lang="en-US" altLang="ko-KR" b="0" i="0" dirty="0">
                <a:effectLst/>
                <a:latin typeface="Inter"/>
              </a:rPr>
              <a:t> index at 9am, summer solstice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- </a:t>
            </a:r>
            <a:r>
              <a:rPr lang="en-US" altLang="ko-KR" b="1" i="0" dirty="0" err="1">
                <a:effectLst/>
                <a:latin typeface="inherit"/>
              </a:rPr>
              <a:t>Hillshade_Noon</a:t>
            </a:r>
            <a:r>
              <a:rPr lang="en-US" altLang="ko-KR" b="0" i="0" dirty="0">
                <a:effectLst/>
                <a:latin typeface="Inter"/>
              </a:rPr>
              <a:t> (0 to 255 index) - </a:t>
            </a:r>
            <a:r>
              <a:rPr lang="en-US" altLang="ko-KR" b="0" i="0" dirty="0" err="1">
                <a:effectLst/>
                <a:latin typeface="Inter"/>
              </a:rPr>
              <a:t>Hillshade</a:t>
            </a:r>
            <a:r>
              <a:rPr lang="en-US" altLang="ko-KR" b="0" i="0" dirty="0">
                <a:effectLst/>
                <a:latin typeface="Inter"/>
              </a:rPr>
              <a:t> index at noon, summer solstice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- </a:t>
            </a:r>
            <a:r>
              <a:rPr lang="en-US" altLang="ko-KR" b="1" i="0" dirty="0">
                <a:effectLst/>
                <a:latin typeface="inherit"/>
              </a:rPr>
              <a:t>Hillshade_3pm</a:t>
            </a:r>
            <a:r>
              <a:rPr lang="en-US" altLang="ko-KR" b="0" i="0" dirty="0">
                <a:effectLst/>
                <a:latin typeface="Inter"/>
              </a:rPr>
              <a:t> (0 to 255 index) - </a:t>
            </a:r>
            <a:r>
              <a:rPr lang="en-US" altLang="ko-KR" b="0" i="0" dirty="0" err="1">
                <a:effectLst/>
                <a:latin typeface="Inter"/>
              </a:rPr>
              <a:t>Hillshade</a:t>
            </a:r>
            <a:r>
              <a:rPr lang="en-US" altLang="ko-KR" b="0" i="0" dirty="0">
                <a:effectLst/>
                <a:latin typeface="Inter"/>
              </a:rPr>
              <a:t> index at 3pm, summer solstice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- </a:t>
            </a:r>
            <a:r>
              <a:rPr lang="en-US" altLang="ko-KR" b="1" i="0" dirty="0" err="1">
                <a:effectLst/>
                <a:latin typeface="inherit"/>
              </a:rPr>
              <a:t>Horizontal_Distance_To_Fire_Points</a:t>
            </a:r>
            <a:r>
              <a:rPr lang="en-US" altLang="ko-KR" b="0" i="0" dirty="0">
                <a:effectLst/>
                <a:latin typeface="Inter"/>
              </a:rPr>
              <a:t> - </a:t>
            </a:r>
            <a:r>
              <a:rPr lang="en-US" altLang="ko-KR" b="0" i="0" dirty="0" err="1">
                <a:effectLst/>
                <a:latin typeface="Inter"/>
              </a:rPr>
              <a:t>Horz</a:t>
            </a:r>
            <a:r>
              <a:rPr lang="en-US" altLang="ko-KR" b="0" i="0" dirty="0">
                <a:effectLst/>
                <a:latin typeface="Inter"/>
              </a:rPr>
              <a:t> </a:t>
            </a:r>
            <a:r>
              <a:rPr lang="en-US" altLang="ko-KR" b="0" i="0" dirty="0" err="1">
                <a:effectLst/>
                <a:latin typeface="Inter"/>
              </a:rPr>
              <a:t>Dist</a:t>
            </a:r>
            <a:r>
              <a:rPr lang="en-US" altLang="ko-KR" b="0" i="0" dirty="0">
                <a:effectLst/>
                <a:latin typeface="Inter"/>
              </a:rPr>
              <a:t> to nearest wildfire ignition points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- </a:t>
            </a:r>
            <a:r>
              <a:rPr lang="en-US" altLang="ko-KR" b="1" i="0" dirty="0" err="1">
                <a:effectLst/>
                <a:latin typeface="inherit"/>
              </a:rPr>
              <a:t>Wilderness_Area</a:t>
            </a:r>
            <a:r>
              <a:rPr lang="en-US" altLang="ko-KR" b="0" i="0" dirty="0">
                <a:effectLst/>
                <a:latin typeface="Inter"/>
              </a:rPr>
              <a:t> (4 binary columns, 0 = absence or 1 = presence) - Wilderness area designation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- </a:t>
            </a:r>
            <a:r>
              <a:rPr lang="en-US" altLang="ko-KR" b="1" i="0" dirty="0" err="1">
                <a:effectLst/>
                <a:latin typeface="inherit"/>
              </a:rPr>
              <a:t>Soil_Type</a:t>
            </a:r>
            <a:r>
              <a:rPr lang="en-US" altLang="ko-KR" b="0" i="0" dirty="0">
                <a:effectLst/>
                <a:latin typeface="Inter"/>
              </a:rPr>
              <a:t> (40 binary columns, 0 = absence or 1 = presence) - Soil Type designation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- </a:t>
            </a:r>
            <a:r>
              <a:rPr lang="en-US" altLang="ko-KR" b="1" i="0" dirty="0" err="1">
                <a:effectLst/>
                <a:latin typeface="inherit"/>
              </a:rPr>
              <a:t>Cover_Type</a:t>
            </a:r>
            <a:r>
              <a:rPr lang="en-US" altLang="ko-KR" b="0" i="0" dirty="0">
                <a:effectLst/>
                <a:latin typeface="Inter"/>
              </a:rPr>
              <a:t> (7 types, integers 1 to 7) - Forest Cover Type designation</a:t>
            </a:r>
            <a:endParaRPr lang="en-US" altLang="ko-KR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161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0A7ED-40C2-E23D-147B-51885D63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데이터 탐색 및 전처리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440C41-F3A5-C444-65AF-04F62900E2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fontAlgn="base"/>
            <a:r>
              <a:rPr lang="ko-KR" altLang="en-US" sz="2800" b="0" i="0" dirty="0">
                <a:effectLst/>
                <a:latin typeface="Inter"/>
              </a:rPr>
              <a:t>원본 데이터</a:t>
            </a:r>
            <a:r>
              <a:rPr lang="en-US" altLang="ko-KR" sz="2800" b="0" i="0" dirty="0">
                <a:effectLst/>
                <a:latin typeface="Inter"/>
              </a:rPr>
              <a:t>(Data Fields)</a:t>
            </a:r>
          </a:p>
          <a:p>
            <a:pPr algn="l" fontAlgn="base"/>
            <a:endParaRPr lang="en-US" altLang="ko-KR" b="1" i="0" dirty="0">
              <a:effectLst/>
              <a:latin typeface="Inter"/>
            </a:endParaRPr>
          </a:p>
          <a:p>
            <a:pPr algn="l" fontAlgn="base"/>
            <a:r>
              <a:rPr lang="en-US" altLang="ko-KR" b="1" i="0" dirty="0">
                <a:effectLst/>
                <a:latin typeface="Inter"/>
              </a:rPr>
              <a:t>The wilderness areas</a:t>
            </a:r>
          </a:p>
          <a:p>
            <a:pPr marL="0" indent="0" algn="l" fontAlgn="base">
              <a:buNone/>
            </a:pPr>
            <a:r>
              <a:rPr lang="en-US" altLang="ko-KR" b="0" i="0" dirty="0">
                <a:effectLst/>
                <a:latin typeface="Inter"/>
              </a:rPr>
              <a:t>1 - Rawah Wilderness Area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2 - Neota Wilderness Area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3 - Comanche Peak Wilderness Area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4 - Cache la Poudre Wilderness Area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EF8F98-F71A-E57E-7794-7DF778B1CC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b="1" i="0" dirty="0">
              <a:effectLst/>
              <a:latin typeface="inherit"/>
            </a:endParaRPr>
          </a:p>
          <a:p>
            <a:endParaRPr lang="en-US" altLang="ko-KR" b="1" dirty="0">
              <a:latin typeface="inherit"/>
            </a:endParaRPr>
          </a:p>
          <a:p>
            <a:r>
              <a:rPr lang="en-US" altLang="ko-KR" b="1" i="0" dirty="0">
                <a:effectLst/>
                <a:latin typeface="inherit"/>
              </a:rPr>
              <a:t>Cover_Type</a:t>
            </a:r>
            <a:r>
              <a:rPr lang="en-US" altLang="ko-KR" b="0" i="0" dirty="0">
                <a:effectLst/>
                <a:latin typeface="Inter"/>
              </a:rPr>
              <a:t> </a:t>
            </a:r>
          </a:p>
          <a:p>
            <a:pPr marL="0" indent="0">
              <a:buNone/>
            </a:pPr>
            <a:r>
              <a:rPr lang="en-US" altLang="ko-KR" b="0" i="0" dirty="0">
                <a:effectLst/>
                <a:latin typeface="Inter"/>
              </a:rPr>
              <a:t>1 - Spruce/Fir</a:t>
            </a:r>
            <a:br>
              <a:rPr lang="en-US" altLang="ko-KR" dirty="0"/>
            </a:br>
            <a:r>
              <a:rPr lang="en-US" altLang="ko-KR" b="0" i="0" dirty="0">
                <a:effectLst/>
                <a:latin typeface="Inter"/>
              </a:rPr>
              <a:t>2 - Lodgepole Pine</a:t>
            </a:r>
            <a:br>
              <a:rPr lang="en-US" altLang="ko-KR" dirty="0"/>
            </a:br>
            <a:r>
              <a:rPr lang="en-US" altLang="ko-KR" b="0" i="0" dirty="0">
                <a:effectLst/>
                <a:latin typeface="Inter"/>
              </a:rPr>
              <a:t>3 - Ponderosa Pine</a:t>
            </a:r>
            <a:br>
              <a:rPr lang="en-US" altLang="ko-KR" dirty="0"/>
            </a:br>
            <a:r>
              <a:rPr lang="en-US" altLang="ko-KR" b="0" i="0" dirty="0">
                <a:effectLst/>
                <a:latin typeface="Inter"/>
              </a:rPr>
              <a:t>4 - Cottonwood/Willow</a:t>
            </a:r>
            <a:br>
              <a:rPr lang="en-US" altLang="ko-KR" dirty="0"/>
            </a:br>
            <a:r>
              <a:rPr lang="en-US" altLang="ko-KR" b="0" i="0" dirty="0">
                <a:effectLst/>
                <a:latin typeface="Inter"/>
              </a:rPr>
              <a:t>5 - Aspen</a:t>
            </a:r>
            <a:br>
              <a:rPr lang="en-US" altLang="ko-KR" dirty="0"/>
            </a:br>
            <a:r>
              <a:rPr lang="en-US" altLang="ko-KR" b="0" i="0" dirty="0">
                <a:effectLst/>
                <a:latin typeface="Inter"/>
              </a:rPr>
              <a:t>6 - Douglas-fir</a:t>
            </a:r>
            <a:br>
              <a:rPr lang="en-US" altLang="ko-KR" dirty="0"/>
            </a:br>
            <a:r>
              <a:rPr lang="en-US" altLang="ko-KR" b="0" i="0" dirty="0">
                <a:effectLst/>
                <a:latin typeface="Inter"/>
              </a:rPr>
              <a:t>7 - Krummholz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721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0A7ED-40C2-E23D-147B-51885D63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데이터 탐색 및 전처리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440C41-F3A5-C444-65AF-04F62900E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838131"/>
            <a:ext cx="4754880" cy="4014029"/>
          </a:xfrm>
        </p:spPr>
        <p:txBody>
          <a:bodyPr>
            <a:noAutofit/>
          </a:bodyPr>
          <a:lstStyle/>
          <a:p>
            <a:pPr algn="l" fontAlgn="base"/>
            <a:r>
              <a:rPr lang="en-US" altLang="ko-KR" b="1" i="0" dirty="0" err="1">
                <a:effectLst/>
                <a:latin typeface="Inter"/>
              </a:rPr>
              <a:t>Soil_Type</a:t>
            </a:r>
            <a:endParaRPr lang="en-US" altLang="ko-KR" b="1" i="0" dirty="0">
              <a:effectLst/>
              <a:latin typeface="Inter"/>
            </a:endParaRPr>
          </a:p>
          <a:p>
            <a:pPr marL="0" indent="0" algn="l" fontAlgn="base">
              <a:buNone/>
            </a:pPr>
            <a:r>
              <a:rPr lang="en-US" altLang="ko-KR" sz="1200" b="0" i="0" dirty="0">
                <a:effectLst/>
                <a:latin typeface="Inter"/>
              </a:rPr>
              <a:t>1 Cathedral family - Rock outcrop complex, extremely stony.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2 Vanet - Ratake families complex, very stony.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3 </a:t>
            </a:r>
            <a:r>
              <a:rPr lang="en-US" altLang="ko-KR" sz="1200" b="0" i="0" dirty="0" err="1">
                <a:effectLst/>
                <a:latin typeface="Inter"/>
              </a:rPr>
              <a:t>Haploborolis</a:t>
            </a:r>
            <a:r>
              <a:rPr lang="en-US" altLang="ko-KR" sz="1200" b="0" i="0" dirty="0">
                <a:effectLst/>
                <a:latin typeface="Inter"/>
              </a:rPr>
              <a:t> - Rock outcrop complex, rubbly.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4 Ratake family - Rock outcrop complex, rubbly.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5 Vanet family - Rock outcrop complex </a:t>
            </a:r>
            <a:r>
              <a:rPr lang="en-US" altLang="ko-KR" sz="1200" b="0" i="0" dirty="0" err="1">
                <a:effectLst/>
                <a:latin typeface="Inter"/>
              </a:rPr>
              <a:t>complex</a:t>
            </a:r>
            <a:r>
              <a:rPr lang="en-US" altLang="ko-KR" sz="1200" b="0" i="0" dirty="0">
                <a:effectLst/>
                <a:latin typeface="Inter"/>
              </a:rPr>
              <a:t>, rubbly.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6 Vanet - Wetmore families - Rock outcrop complex, stony.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7 Gothic family.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8 Supervisor - Limber families complex.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9 Troutville family, very stony.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10 </a:t>
            </a:r>
            <a:r>
              <a:rPr lang="en-US" altLang="ko-KR" sz="1200" b="0" i="0" dirty="0" err="1">
                <a:effectLst/>
                <a:latin typeface="Inter"/>
              </a:rPr>
              <a:t>Bullwark</a:t>
            </a:r>
            <a:r>
              <a:rPr lang="en-US" altLang="ko-KR" sz="1200" b="0" i="0" dirty="0">
                <a:effectLst/>
                <a:latin typeface="Inter"/>
              </a:rPr>
              <a:t> - Catamount families - Rock outcrop complex, rubbly.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11 </a:t>
            </a:r>
            <a:r>
              <a:rPr lang="en-US" altLang="ko-KR" sz="1200" b="0" i="0" dirty="0" err="1">
                <a:effectLst/>
                <a:latin typeface="Inter"/>
              </a:rPr>
              <a:t>Bullwark</a:t>
            </a:r>
            <a:r>
              <a:rPr lang="en-US" altLang="ko-KR" sz="1200" b="0" i="0" dirty="0">
                <a:effectLst/>
                <a:latin typeface="Inter"/>
              </a:rPr>
              <a:t> - Catamount families - Rock land complex, rubbly.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12 Legault family - Rock land complex, stony.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13 Catamount family - Rock land - </a:t>
            </a:r>
            <a:r>
              <a:rPr lang="en-US" altLang="ko-KR" sz="1200" b="0" i="0" dirty="0" err="1">
                <a:effectLst/>
                <a:latin typeface="Inter"/>
              </a:rPr>
              <a:t>Bullwark</a:t>
            </a:r>
            <a:r>
              <a:rPr lang="en-US" altLang="ko-KR" sz="1200" b="0" i="0" dirty="0">
                <a:effectLst/>
                <a:latin typeface="Inter"/>
              </a:rPr>
              <a:t> family complex, rubbly.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14 </a:t>
            </a:r>
            <a:r>
              <a:rPr lang="en-US" altLang="ko-KR" sz="1200" b="0" i="0" dirty="0" err="1">
                <a:effectLst/>
                <a:latin typeface="Inter"/>
              </a:rPr>
              <a:t>Pachic</a:t>
            </a:r>
            <a:r>
              <a:rPr lang="en-US" altLang="ko-KR" sz="1200" b="0" i="0" dirty="0">
                <a:effectLst/>
                <a:latin typeface="Inter"/>
              </a:rPr>
              <a:t> </a:t>
            </a:r>
            <a:r>
              <a:rPr lang="en-US" altLang="ko-KR" sz="1200" b="0" i="0" dirty="0" err="1">
                <a:effectLst/>
                <a:latin typeface="Inter"/>
              </a:rPr>
              <a:t>Argiborolis</a:t>
            </a:r>
            <a:r>
              <a:rPr lang="en-US" altLang="ko-KR" sz="1200" b="0" i="0" dirty="0">
                <a:effectLst/>
                <a:latin typeface="Inter"/>
              </a:rPr>
              <a:t> - </a:t>
            </a:r>
            <a:r>
              <a:rPr lang="en-US" altLang="ko-KR" sz="1200" b="0" i="0" dirty="0" err="1">
                <a:effectLst/>
                <a:latin typeface="Inter"/>
              </a:rPr>
              <a:t>Aquolis</a:t>
            </a:r>
            <a:r>
              <a:rPr lang="en-US" altLang="ko-KR" sz="1200" b="0" i="0" dirty="0">
                <a:effectLst/>
                <a:latin typeface="Inter"/>
              </a:rPr>
              <a:t> complex.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15 unspecified in the USFS Soil and ELU Survey.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16 </a:t>
            </a:r>
            <a:r>
              <a:rPr lang="en-US" altLang="ko-KR" sz="1200" b="0" i="0" dirty="0" err="1">
                <a:effectLst/>
                <a:latin typeface="Inter"/>
              </a:rPr>
              <a:t>Cryaquolis</a:t>
            </a:r>
            <a:r>
              <a:rPr lang="en-US" altLang="ko-KR" sz="1200" b="0" i="0" dirty="0">
                <a:effectLst/>
                <a:latin typeface="Inter"/>
              </a:rPr>
              <a:t> - </a:t>
            </a:r>
            <a:r>
              <a:rPr lang="en-US" altLang="ko-KR" sz="1200" b="0" i="0" dirty="0" err="1">
                <a:effectLst/>
                <a:latin typeface="Inter"/>
              </a:rPr>
              <a:t>Cryoborolis</a:t>
            </a:r>
            <a:r>
              <a:rPr lang="en-US" altLang="ko-KR" sz="1200" b="0" i="0" dirty="0">
                <a:effectLst/>
                <a:latin typeface="Inter"/>
              </a:rPr>
              <a:t> complex.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17 </a:t>
            </a:r>
            <a:r>
              <a:rPr lang="en-US" altLang="ko-KR" sz="1200" b="0" i="0" dirty="0" err="1">
                <a:effectLst/>
                <a:latin typeface="Inter"/>
              </a:rPr>
              <a:t>Gateview</a:t>
            </a:r>
            <a:r>
              <a:rPr lang="en-US" altLang="ko-KR" sz="1200" b="0" i="0" dirty="0">
                <a:effectLst/>
                <a:latin typeface="Inter"/>
              </a:rPr>
              <a:t> family - </a:t>
            </a:r>
            <a:r>
              <a:rPr lang="en-US" altLang="ko-KR" sz="1200" b="0" i="0" dirty="0" err="1">
                <a:effectLst/>
                <a:latin typeface="Inter"/>
              </a:rPr>
              <a:t>Cryaquolis</a:t>
            </a:r>
            <a:r>
              <a:rPr lang="en-US" altLang="ko-KR" sz="1200" b="0" i="0" dirty="0">
                <a:effectLst/>
                <a:latin typeface="Inter"/>
              </a:rPr>
              <a:t> complex.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18 </a:t>
            </a:r>
            <a:r>
              <a:rPr lang="en-US" altLang="ko-KR" sz="1200" b="0" i="0" dirty="0" err="1">
                <a:effectLst/>
                <a:latin typeface="Inter"/>
              </a:rPr>
              <a:t>Rogert</a:t>
            </a:r>
            <a:r>
              <a:rPr lang="en-US" altLang="ko-KR" sz="1200" b="0" i="0" dirty="0">
                <a:effectLst/>
                <a:latin typeface="Inter"/>
              </a:rPr>
              <a:t> family, very stony.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19 Typic </a:t>
            </a:r>
            <a:r>
              <a:rPr lang="en-US" altLang="ko-KR" sz="1200" b="0" i="0" dirty="0" err="1">
                <a:effectLst/>
                <a:latin typeface="Inter"/>
              </a:rPr>
              <a:t>Cryaquolis</a:t>
            </a:r>
            <a:r>
              <a:rPr lang="en-US" altLang="ko-KR" sz="1200" b="0" i="0" dirty="0">
                <a:effectLst/>
                <a:latin typeface="Inter"/>
              </a:rPr>
              <a:t> - </a:t>
            </a:r>
            <a:r>
              <a:rPr lang="en-US" altLang="ko-KR" sz="1200" b="0" i="0" dirty="0" err="1">
                <a:effectLst/>
                <a:latin typeface="Inter"/>
              </a:rPr>
              <a:t>Borohemists</a:t>
            </a:r>
            <a:r>
              <a:rPr lang="en-US" altLang="ko-KR" sz="1200" b="0" i="0" dirty="0">
                <a:effectLst/>
                <a:latin typeface="Inter"/>
              </a:rPr>
              <a:t> complex.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20 Typic </a:t>
            </a:r>
            <a:r>
              <a:rPr lang="en-US" altLang="ko-KR" sz="1200" b="0" i="0" dirty="0" err="1">
                <a:effectLst/>
                <a:latin typeface="Inter"/>
              </a:rPr>
              <a:t>Cryaquepts</a:t>
            </a:r>
            <a:r>
              <a:rPr lang="en-US" altLang="ko-KR" sz="1200" b="0" i="0" dirty="0">
                <a:effectLst/>
                <a:latin typeface="Inter"/>
              </a:rPr>
              <a:t> - Typic </a:t>
            </a:r>
            <a:r>
              <a:rPr lang="en-US" altLang="ko-KR" sz="1200" b="0" i="0" dirty="0" err="1">
                <a:effectLst/>
                <a:latin typeface="Inter"/>
              </a:rPr>
              <a:t>Cryaquolls</a:t>
            </a:r>
            <a:r>
              <a:rPr lang="en-US" altLang="ko-KR" sz="1200" b="0" i="0" dirty="0">
                <a:effectLst/>
                <a:latin typeface="Inter"/>
              </a:rPr>
              <a:t> </a:t>
            </a:r>
            <a:r>
              <a:rPr lang="en-US" altLang="ko-KR" sz="1200" b="0" i="0" dirty="0" err="1">
                <a:effectLst/>
                <a:latin typeface="Inter"/>
              </a:rPr>
              <a:t>complex.</a:t>
            </a:r>
            <a:r>
              <a:rPr lang="en-US" altLang="ko-KR" sz="1200" b="1" i="0" dirty="0" err="1">
                <a:effectLst/>
                <a:latin typeface="Inter"/>
              </a:rPr>
              <a:t>Type</a:t>
            </a:r>
            <a:endParaRPr lang="en-US" altLang="ko-KR" sz="1200" b="0" i="0" dirty="0">
              <a:effectLst/>
              <a:latin typeface="Inter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EF8F98-F71A-E57E-7794-7DF778B1C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680" y="2103120"/>
            <a:ext cx="5303520" cy="374904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altLang="ko-KR" b="0" i="0" dirty="0">
              <a:effectLst/>
              <a:latin typeface="Inter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4800" b="0" i="0" dirty="0">
                <a:effectLst/>
                <a:latin typeface="Inter"/>
              </a:rPr>
              <a:t>21 Typic </a:t>
            </a:r>
            <a:r>
              <a:rPr lang="en-US" altLang="ko-KR" sz="4800" b="0" i="0" dirty="0" err="1">
                <a:effectLst/>
                <a:latin typeface="Inter"/>
              </a:rPr>
              <a:t>Cryaquolls</a:t>
            </a:r>
            <a:r>
              <a:rPr lang="en-US" altLang="ko-KR" sz="4800" b="0" i="0" dirty="0">
                <a:effectLst/>
                <a:latin typeface="Inter"/>
              </a:rPr>
              <a:t> - </a:t>
            </a:r>
            <a:r>
              <a:rPr lang="en-US" altLang="ko-KR" sz="4800" b="0" i="0" dirty="0" err="1">
                <a:effectLst/>
                <a:latin typeface="Inter"/>
              </a:rPr>
              <a:t>Leighcan</a:t>
            </a:r>
            <a:r>
              <a:rPr lang="en-US" altLang="ko-KR" sz="4800" b="0" i="0" dirty="0">
                <a:effectLst/>
                <a:latin typeface="Inter"/>
              </a:rPr>
              <a:t> family, till substratum complex.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22 </a:t>
            </a:r>
            <a:r>
              <a:rPr lang="en-US" altLang="ko-KR" sz="4800" b="0" i="0" dirty="0" err="1">
                <a:effectLst/>
                <a:latin typeface="Inter"/>
              </a:rPr>
              <a:t>Leighcan</a:t>
            </a:r>
            <a:r>
              <a:rPr lang="en-US" altLang="ko-KR" sz="4800" b="0" i="0" dirty="0">
                <a:effectLst/>
                <a:latin typeface="Inter"/>
              </a:rPr>
              <a:t> family, till substratum, extremely </a:t>
            </a:r>
            <a:r>
              <a:rPr lang="en-US" altLang="ko-KR" sz="4800" b="0" i="0" dirty="0" err="1">
                <a:effectLst/>
                <a:latin typeface="Inter"/>
              </a:rPr>
              <a:t>bouldery</a:t>
            </a:r>
            <a:r>
              <a:rPr lang="en-US" altLang="ko-KR" sz="4800" b="0" i="0" dirty="0">
                <a:effectLst/>
                <a:latin typeface="Inter"/>
              </a:rPr>
              <a:t>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23 </a:t>
            </a:r>
            <a:r>
              <a:rPr lang="en-US" altLang="ko-KR" sz="4800" b="0" i="0" dirty="0" err="1">
                <a:effectLst/>
                <a:latin typeface="Inter"/>
              </a:rPr>
              <a:t>Leighcan</a:t>
            </a:r>
            <a:r>
              <a:rPr lang="en-US" altLang="ko-KR" sz="4800" b="0" i="0" dirty="0">
                <a:effectLst/>
                <a:latin typeface="Inter"/>
              </a:rPr>
              <a:t> family, till substratum - Typic </a:t>
            </a:r>
            <a:r>
              <a:rPr lang="en-US" altLang="ko-KR" sz="4800" b="0" i="0" dirty="0" err="1">
                <a:effectLst/>
                <a:latin typeface="Inter"/>
              </a:rPr>
              <a:t>Cryaquolls</a:t>
            </a:r>
            <a:r>
              <a:rPr lang="en-US" altLang="ko-KR" sz="4800" b="0" i="0" dirty="0">
                <a:effectLst/>
                <a:latin typeface="Inter"/>
              </a:rPr>
              <a:t> complex.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24 </a:t>
            </a:r>
            <a:r>
              <a:rPr lang="en-US" altLang="ko-KR" sz="4800" b="0" i="0" dirty="0" err="1">
                <a:effectLst/>
                <a:latin typeface="Inter"/>
              </a:rPr>
              <a:t>Leighcan</a:t>
            </a:r>
            <a:r>
              <a:rPr lang="en-US" altLang="ko-KR" sz="4800" b="0" i="0" dirty="0">
                <a:effectLst/>
                <a:latin typeface="Inter"/>
              </a:rPr>
              <a:t> family,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25 </a:t>
            </a:r>
            <a:r>
              <a:rPr lang="en-US" altLang="ko-KR" sz="4800" b="0" i="0" dirty="0" err="1">
                <a:effectLst/>
                <a:latin typeface="Inter"/>
              </a:rPr>
              <a:t>Leighcan</a:t>
            </a:r>
            <a:r>
              <a:rPr lang="en-US" altLang="ko-KR" sz="4800" b="0" i="0" dirty="0">
                <a:effectLst/>
                <a:latin typeface="Inter"/>
              </a:rPr>
              <a:t> family, warm,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26 </a:t>
            </a:r>
            <a:r>
              <a:rPr lang="en-US" altLang="ko-KR" sz="4800" b="0" i="0" dirty="0" err="1">
                <a:effectLst/>
                <a:latin typeface="Inter"/>
              </a:rPr>
              <a:t>Granile</a:t>
            </a:r>
            <a:r>
              <a:rPr lang="en-US" altLang="ko-KR" sz="4800" b="0" i="0" dirty="0">
                <a:effectLst/>
                <a:latin typeface="Inter"/>
              </a:rPr>
              <a:t> - Catamount families complex, very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27 </a:t>
            </a:r>
            <a:r>
              <a:rPr lang="en-US" altLang="ko-KR" sz="4800" b="0" i="0" dirty="0" err="1">
                <a:effectLst/>
                <a:latin typeface="Inter"/>
              </a:rPr>
              <a:t>Leighcan</a:t>
            </a:r>
            <a:r>
              <a:rPr lang="en-US" altLang="ko-KR" sz="4800" b="0" i="0" dirty="0">
                <a:effectLst/>
                <a:latin typeface="Inter"/>
              </a:rPr>
              <a:t> family, warm - Rock outcrop complex,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28 </a:t>
            </a:r>
            <a:r>
              <a:rPr lang="en-US" altLang="ko-KR" sz="4800" b="0" i="0" dirty="0" err="1">
                <a:effectLst/>
                <a:latin typeface="Inter"/>
              </a:rPr>
              <a:t>Leighcan</a:t>
            </a:r>
            <a:r>
              <a:rPr lang="en-US" altLang="ko-KR" sz="4800" b="0" i="0" dirty="0">
                <a:effectLst/>
                <a:latin typeface="Inter"/>
              </a:rPr>
              <a:t> family - Rock outcrop complex,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29 Como - Legault families complex,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30 Como family - Rock land - Legault family complex,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31 </a:t>
            </a:r>
            <a:r>
              <a:rPr lang="en-US" altLang="ko-KR" sz="4800" b="0" i="0" dirty="0" err="1">
                <a:effectLst/>
                <a:latin typeface="Inter"/>
              </a:rPr>
              <a:t>Leighcan</a:t>
            </a:r>
            <a:r>
              <a:rPr lang="en-US" altLang="ko-KR" sz="4800" b="0" i="0" dirty="0">
                <a:effectLst/>
                <a:latin typeface="Inter"/>
              </a:rPr>
              <a:t> - Catamount families complex,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32 Catamount family - Rock outcrop - </a:t>
            </a:r>
            <a:r>
              <a:rPr lang="en-US" altLang="ko-KR" sz="4800" b="0" i="0" dirty="0" err="1">
                <a:effectLst/>
                <a:latin typeface="Inter"/>
              </a:rPr>
              <a:t>Leighcan</a:t>
            </a:r>
            <a:r>
              <a:rPr lang="en-US" altLang="ko-KR" sz="4800" b="0" i="0" dirty="0">
                <a:effectLst/>
                <a:latin typeface="Inter"/>
              </a:rPr>
              <a:t> family complex,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33 </a:t>
            </a:r>
            <a:r>
              <a:rPr lang="en-US" altLang="ko-KR" sz="4800" b="0" i="0" dirty="0" err="1">
                <a:effectLst/>
                <a:latin typeface="Inter"/>
              </a:rPr>
              <a:t>Leighcan</a:t>
            </a:r>
            <a:r>
              <a:rPr lang="en-US" altLang="ko-KR" sz="4800" b="0" i="0" dirty="0">
                <a:effectLst/>
                <a:latin typeface="Inter"/>
              </a:rPr>
              <a:t> - Catamount families - Rock outcrop complex,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34 </a:t>
            </a:r>
            <a:r>
              <a:rPr lang="en-US" altLang="ko-KR" sz="4800" b="0" i="0" dirty="0" err="1">
                <a:effectLst/>
                <a:latin typeface="Inter"/>
              </a:rPr>
              <a:t>Cryorthents</a:t>
            </a:r>
            <a:r>
              <a:rPr lang="en-US" altLang="ko-KR" sz="4800" b="0" i="0" dirty="0">
                <a:effectLst/>
                <a:latin typeface="Inter"/>
              </a:rPr>
              <a:t> - Rock land complex,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35 </a:t>
            </a:r>
            <a:r>
              <a:rPr lang="en-US" altLang="ko-KR" sz="4800" b="0" i="0" dirty="0" err="1">
                <a:effectLst/>
                <a:latin typeface="Inter"/>
              </a:rPr>
              <a:t>Cryumbrepts</a:t>
            </a:r>
            <a:r>
              <a:rPr lang="en-US" altLang="ko-KR" sz="4800" b="0" i="0" dirty="0">
                <a:effectLst/>
                <a:latin typeface="Inter"/>
              </a:rPr>
              <a:t> - Rock outcrop - </a:t>
            </a:r>
            <a:r>
              <a:rPr lang="en-US" altLang="ko-KR" sz="4800" b="0" i="0" dirty="0" err="1">
                <a:effectLst/>
                <a:latin typeface="Inter"/>
              </a:rPr>
              <a:t>Cryaquepts</a:t>
            </a:r>
            <a:r>
              <a:rPr lang="en-US" altLang="ko-KR" sz="4800" b="0" i="0" dirty="0">
                <a:effectLst/>
                <a:latin typeface="Inter"/>
              </a:rPr>
              <a:t> complex.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36 </a:t>
            </a:r>
            <a:r>
              <a:rPr lang="en-US" altLang="ko-KR" sz="4800" b="0" i="0" dirty="0" err="1">
                <a:effectLst/>
                <a:latin typeface="Inter"/>
              </a:rPr>
              <a:t>Bross</a:t>
            </a:r>
            <a:r>
              <a:rPr lang="en-US" altLang="ko-KR" sz="4800" b="0" i="0" dirty="0">
                <a:effectLst/>
                <a:latin typeface="Inter"/>
              </a:rPr>
              <a:t> family - Rock land - </a:t>
            </a:r>
            <a:r>
              <a:rPr lang="en-US" altLang="ko-KR" sz="4800" b="0" i="0" dirty="0" err="1">
                <a:effectLst/>
                <a:latin typeface="Inter"/>
              </a:rPr>
              <a:t>Cryumbrepts</a:t>
            </a:r>
            <a:r>
              <a:rPr lang="en-US" altLang="ko-KR" sz="4800" b="0" i="0" dirty="0">
                <a:effectLst/>
                <a:latin typeface="Inter"/>
              </a:rPr>
              <a:t> complex,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37 Rock outcrop - </a:t>
            </a:r>
            <a:r>
              <a:rPr lang="en-US" altLang="ko-KR" sz="4800" b="0" i="0" dirty="0" err="1">
                <a:effectLst/>
                <a:latin typeface="Inter"/>
              </a:rPr>
              <a:t>Cryumbrepts</a:t>
            </a:r>
            <a:r>
              <a:rPr lang="en-US" altLang="ko-KR" sz="4800" b="0" i="0" dirty="0">
                <a:effectLst/>
                <a:latin typeface="Inter"/>
              </a:rPr>
              <a:t> - </a:t>
            </a:r>
            <a:r>
              <a:rPr lang="en-US" altLang="ko-KR" sz="4800" b="0" i="0" dirty="0" err="1">
                <a:effectLst/>
                <a:latin typeface="Inter"/>
              </a:rPr>
              <a:t>Cryorthents</a:t>
            </a:r>
            <a:r>
              <a:rPr lang="en-US" altLang="ko-KR" sz="4800" b="0" i="0" dirty="0">
                <a:effectLst/>
                <a:latin typeface="Inter"/>
              </a:rPr>
              <a:t> complex,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38 </a:t>
            </a:r>
            <a:r>
              <a:rPr lang="en-US" altLang="ko-KR" sz="4800" b="0" i="0" dirty="0" err="1">
                <a:effectLst/>
                <a:latin typeface="Inter"/>
              </a:rPr>
              <a:t>Leighcan</a:t>
            </a:r>
            <a:r>
              <a:rPr lang="en-US" altLang="ko-KR" sz="4800" b="0" i="0" dirty="0">
                <a:effectLst/>
                <a:latin typeface="Inter"/>
              </a:rPr>
              <a:t> - Moran families - </a:t>
            </a:r>
            <a:r>
              <a:rPr lang="en-US" altLang="ko-KR" sz="4800" b="0" i="0" dirty="0" err="1">
                <a:effectLst/>
                <a:latin typeface="Inter"/>
              </a:rPr>
              <a:t>Cryaquolls</a:t>
            </a:r>
            <a:r>
              <a:rPr lang="en-US" altLang="ko-KR" sz="4800" b="0" i="0" dirty="0">
                <a:effectLst/>
                <a:latin typeface="Inter"/>
              </a:rPr>
              <a:t> complex,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39 Moran family - </a:t>
            </a:r>
            <a:r>
              <a:rPr lang="en-US" altLang="ko-KR" sz="4800" b="0" i="0" dirty="0" err="1">
                <a:effectLst/>
                <a:latin typeface="Inter"/>
              </a:rPr>
              <a:t>Cryorthents</a:t>
            </a:r>
            <a:r>
              <a:rPr lang="en-US" altLang="ko-KR" sz="4800" b="0" i="0" dirty="0">
                <a:effectLst/>
                <a:latin typeface="Inter"/>
              </a:rPr>
              <a:t> - </a:t>
            </a:r>
            <a:r>
              <a:rPr lang="en-US" altLang="ko-KR" sz="4800" b="0" i="0" dirty="0" err="1">
                <a:effectLst/>
                <a:latin typeface="Inter"/>
              </a:rPr>
              <a:t>Leighcan</a:t>
            </a:r>
            <a:r>
              <a:rPr lang="en-US" altLang="ko-KR" sz="4800" b="0" i="0" dirty="0">
                <a:effectLst/>
                <a:latin typeface="Inter"/>
              </a:rPr>
              <a:t> family complex,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40 Moran family - </a:t>
            </a:r>
            <a:r>
              <a:rPr lang="en-US" altLang="ko-KR" sz="4800" b="0" i="0" dirty="0" err="1">
                <a:effectLst/>
                <a:latin typeface="Inter"/>
              </a:rPr>
              <a:t>Cryorthents</a:t>
            </a:r>
            <a:r>
              <a:rPr lang="en-US" altLang="ko-KR" sz="4800" b="0" i="0" dirty="0">
                <a:effectLst/>
                <a:latin typeface="Inter"/>
              </a:rPr>
              <a:t> - Rock land complex, extremely stony</a:t>
            </a:r>
            <a:r>
              <a:rPr lang="en-US" altLang="ko-KR" sz="3000" b="0" i="0" dirty="0">
                <a:effectLst/>
                <a:latin typeface="Inter"/>
              </a:rPr>
              <a:t>.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562170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B8D87-6CCC-D441-76FD-64BF322A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데이터 탐색 및 전처리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B97A14F-6A6F-A1DA-94B4-907E099636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표본 선정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F65940-2E7C-1E55-1EC5-16D1D93DBC5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b="0" i="0" dirty="0">
                <a:effectLst/>
                <a:latin typeface="Inter"/>
              </a:rPr>
              <a:t>4</a:t>
            </a:r>
            <a:r>
              <a:rPr lang="ko-KR" altLang="en-US" b="0" i="0" dirty="0">
                <a:effectLst/>
                <a:latin typeface="Inter"/>
              </a:rPr>
              <a:t>개 지역 </a:t>
            </a:r>
            <a:r>
              <a:rPr lang="en-US" altLang="ko-KR" b="0" i="0" dirty="0">
                <a:effectLst/>
                <a:latin typeface="Inter"/>
              </a:rPr>
              <a:t>: Rawah/ Neota / Comanche Peak/ Cache la Poudre Wilderness Area</a:t>
            </a:r>
          </a:p>
          <a:p>
            <a:pPr>
              <a:lnSpc>
                <a:spcPct val="120000"/>
              </a:lnSpc>
              <a:buFont typeface="Symbol" panose="05050102010706020507" pitchFamily="18" charset="2"/>
              <a:buChar char="Þ"/>
            </a:pPr>
            <a:r>
              <a:rPr lang="en-US" altLang="ko-KR" dirty="0">
                <a:latin typeface="Inter"/>
              </a:rPr>
              <a:t> 2</a:t>
            </a:r>
            <a:r>
              <a:rPr lang="ko-KR" altLang="en-US" dirty="0">
                <a:latin typeface="Inter"/>
              </a:rPr>
              <a:t>개 지역 </a:t>
            </a:r>
            <a:r>
              <a:rPr lang="en-US" altLang="ko-KR" dirty="0">
                <a:latin typeface="Inter"/>
              </a:rPr>
              <a:t>: </a:t>
            </a:r>
            <a:r>
              <a:rPr lang="en-US" altLang="ko-KR" b="0" i="0" dirty="0">
                <a:effectLst/>
                <a:latin typeface="Inter"/>
              </a:rPr>
              <a:t>Comanche Peak/ Cache la Poudre Wilderness Area</a:t>
            </a:r>
            <a:endParaRPr lang="en-US" altLang="ko-KR" dirty="0">
              <a:latin typeface="Inter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Inter"/>
              </a:rPr>
              <a:t>데이터 관측치 </a:t>
            </a:r>
            <a:r>
              <a:rPr lang="en-US" altLang="ko-KR" dirty="0">
                <a:latin typeface="Inter"/>
              </a:rPr>
              <a:t>: </a:t>
            </a:r>
            <a:r>
              <a:rPr lang="en-US" altLang="ko-KR" dirty="0">
                <a:latin typeface="+mj-ea"/>
                <a:ea typeface="+mj-ea"/>
              </a:rPr>
              <a:t>581,012</a:t>
            </a:r>
            <a:r>
              <a:rPr lang="ko-KR" altLang="en-US" dirty="0">
                <a:latin typeface="+mj-ea"/>
                <a:ea typeface="+mj-ea"/>
              </a:rPr>
              <a:t>개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원본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>
              <a:lnSpc>
                <a:spcPct val="120000"/>
              </a:lnSpc>
              <a:buFont typeface="Symbol" panose="05050102010706020507" pitchFamily="18" charset="2"/>
              <a:buChar char="Þ"/>
            </a:pPr>
            <a:r>
              <a:rPr lang="ko-KR" altLang="en-US" dirty="0">
                <a:latin typeface="+mj-ea"/>
                <a:ea typeface="+mj-ea"/>
              </a:rPr>
              <a:t> 데이터 관측치 </a:t>
            </a:r>
            <a:r>
              <a:rPr lang="en-US" altLang="ko-KR" dirty="0">
                <a:latin typeface="+mj-ea"/>
                <a:ea typeface="+mj-ea"/>
              </a:rPr>
              <a:t>: 290,332</a:t>
            </a:r>
            <a:r>
              <a:rPr lang="ko-KR" altLang="en-US" dirty="0">
                <a:latin typeface="+mj-ea"/>
                <a:ea typeface="+mj-ea"/>
              </a:rPr>
              <a:t>개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 err="1">
                <a:latin typeface="+mj-ea"/>
                <a:ea typeface="+mj-ea"/>
              </a:rPr>
              <a:t>머신러닝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>
              <a:lnSpc>
                <a:spcPct val="120000"/>
              </a:lnSpc>
              <a:buFont typeface="Symbol" panose="05050102010706020507" pitchFamily="18" charset="2"/>
              <a:buChar char="Þ"/>
            </a:pPr>
            <a:r>
              <a:rPr lang="en-US" altLang="ko-KR" dirty="0"/>
              <a:t> </a:t>
            </a:r>
            <a:r>
              <a:rPr lang="ko-KR" altLang="en-US" dirty="0"/>
              <a:t>중복치</a:t>
            </a:r>
            <a:r>
              <a:rPr lang="en-US" altLang="ko-KR" dirty="0"/>
              <a:t>, </a:t>
            </a:r>
            <a:r>
              <a:rPr lang="ko-KR" altLang="en-US" dirty="0"/>
              <a:t>결측치 없음</a:t>
            </a:r>
            <a:endParaRPr lang="en-US" altLang="ko-KR" dirty="0"/>
          </a:p>
          <a:p>
            <a:pPr>
              <a:lnSpc>
                <a:spcPct val="120000"/>
              </a:lnSpc>
              <a:buFont typeface="Symbol" panose="05050102010706020507" pitchFamily="18" charset="2"/>
              <a:buChar char="Þ"/>
            </a:pPr>
            <a:r>
              <a:rPr lang="ko-KR" altLang="en-US" dirty="0"/>
              <a:t> 이상치 제거하지 않음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0" name="Picture 21">
            <a:extLst>
              <a:ext uri="{FF2B5EF4-FFF2-40B4-BE49-F238E27FC236}">
                <a16:creationId xmlns:a16="http://schemas.microsoft.com/office/drawing/2014/main" id="{A04E581B-ED71-3264-B1B1-82377A31DA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78005" t="33606" r="5156" b="28829"/>
          <a:stretch>
            <a:fillRect/>
          </a:stretch>
        </p:blipFill>
        <p:spPr>
          <a:xfrm>
            <a:off x="961053" y="2074333"/>
            <a:ext cx="5057192" cy="392361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97764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CC15D-00A1-DC8C-9FEF-A42FB50AA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데이터 탐색 및 전처리</a:t>
            </a:r>
            <a:endParaRPr lang="ko-KR" altLang="en-US" dirty="0"/>
          </a:p>
        </p:txBody>
      </p:sp>
      <p:pic>
        <p:nvPicPr>
          <p:cNvPr id="10" name="Picture 23">
            <a:extLst>
              <a:ext uri="{FF2B5EF4-FFF2-40B4-BE49-F238E27FC236}">
                <a16:creationId xmlns:a16="http://schemas.microsoft.com/office/drawing/2014/main" id="{8F5B4A7E-70F7-D0EB-D010-7456571EB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1226" t="23106" r="11335" b="12855"/>
          <a:stretch>
            <a:fillRect/>
          </a:stretch>
        </p:blipFill>
        <p:spPr>
          <a:xfrm>
            <a:off x="1268963" y="1922106"/>
            <a:ext cx="9675845" cy="414279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80753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B8D87-6CCC-D441-76FD-64BF322A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데이터 탐색 및 전처리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B784F4-7244-DF19-6897-A0D5D534B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10055352" cy="640080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가설</a:t>
            </a:r>
            <a:r>
              <a:rPr lang="en-US" altLang="ko-KR" sz="2800" dirty="0"/>
              <a:t>1. </a:t>
            </a:r>
            <a:r>
              <a:rPr lang="ko-KR" altLang="en-US" sz="2800" dirty="0"/>
              <a:t>폰데로사 소나무가 잘 자라는 높이</a:t>
            </a:r>
            <a:r>
              <a:rPr lang="en-US" altLang="ko-KR" sz="2800" dirty="0"/>
              <a:t>(</a:t>
            </a:r>
            <a:r>
              <a:rPr lang="ko-KR" altLang="en-US" sz="2800" dirty="0"/>
              <a:t>고도</a:t>
            </a:r>
            <a:r>
              <a:rPr lang="en-US" altLang="ko-KR" sz="2800" dirty="0"/>
              <a:t>)</a:t>
            </a:r>
            <a:r>
              <a:rPr lang="ko-KR" altLang="en-US" sz="2800" dirty="0"/>
              <a:t>가 있을 것이다</a:t>
            </a:r>
            <a:r>
              <a:rPr lang="en-US" altLang="ko-KR" sz="2800" dirty="0"/>
              <a:t>.</a:t>
            </a:r>
          </a:p>
        </p:txBody>
      </p:sp>
      <p:pic>
        <p:nvPicPr>
          <p:cNvPr id="18" name="Picture 25">
            <a:extLst>
              <a:ext uri="{FF2B5EF4-FFF2-40B4-BE49-F238E27FC236}">
                <a16:creationId xmlns:a16="http://schemas.microsoft.com/office/drawing/2014/main" id="{2D9675C8-2E26-C60A-6D9E-FF730E6C87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62719" t="30838" r="17497" b="12701"/>
          <a:stretch>
            <a:fillRect/>
          </a:stretch>
        </p:blipFill>
        <p:spPr>
          <a:xfrm>
            <a:off x="964291" y="2760943"/>
            <a:ext cx="5131709" cy="32004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174F9FE-C82C-753F-4967-49A61FA8426F}"/>
              </a:ext>
            </a:extLst>
          </p:cNvPr>
          <p:cNvSpPr/>
          <p:nvPr/>
        </p:nvSpPr>
        <p:spPr>
          <a:xfrm>
            <a:off x="1066800" y="4443728"/>
            <a:ext cx="3141306" cy="46031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7">
            <a:extLst>
              <a:ext uri="{FF2B5EF4-FFF2-40B4-BE49-F238E27FC236}">
                <a16:creationId xmlns:a16="http://schemas.microsoft.com/office/drawing/2014/main" id="{03C0C0BE-41F9-D8F3-A28F-488B117881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57067" t="30729" r="23916" b="24275"/>
          <a:stretch>
            <a:fillRect/>
          </a:stretch>
        </p:blipFill>
        <p:spPr>
          <a:xfrm>
            <a:off x="6473147" y="2797354"/>
            <a:ext cx="4754562" cy="316398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2982626-0DBA-B4E2-1E96-4FF11FDF238C}"/>
              </a:ext>
            </a:extLst>
          </p:cNvPr>
          <p:cNvSpPr/>
          <p:nvPr/>
        </p:nvSpPr>
        <p:spPr>
          <a:xfrm>
            <a:off x="6473147" y="5118643"/>
            <a:ext cx="3118722" cy="68499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517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B8D87-6CCC-D441-76FD-64BF322A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데이터 탐색 및 전처리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B784F4-7244-DF19-6897-A0D5D534B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10055352" cy="640080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가설</a:t>
            </a:r>
            <a:r>
              <a:rPr lang="en-US" altLang="ko-KR" sz="2800" dirty="0"/>
              <a:t>2. </a:t>
            </a:r>
            <a:r>
              <a:rPr lang="ko-KR" altLang="en-US" sz="2800" dirty="0"/>
              <a:t>폰데로사 소나무가 잘 자라는 토양이 있을 것이다</a:t>
            </a:r>
            <a:r>
              <a:rPr lang="en-US" altLang="ko-KR" sz="2800" dirty="0"/>
              <a:t>.</a:t>
            </a:r>
          </a:p>
        </p:txBody>
      </p:sp>
      <p:pic>
        <p:nvPicPr>
          <p:cNvPr id="17" name="Picture 29">
            <a:extLst>
              <a:ext uri="{FF2B5EF4-FFF2-40B4-BE49-F238E27FC236}">
                <a16:creationId xmlns:a16="http://schemas.microsoft.com/office/drawing/2014/main" id="{64A6E422-7F44-1BA0-B13C-1AF757A7A3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83092" t="40154" r="1050" b="23424"/>
          <a:stretch>
            <a:fillRect/>
          </a:stretch>
        </p:blipFill>
        <p:spPr>
          <a:xfrm>
            <a:off x="1069975" y="2820463"/>
            <a:ext cx="3352735" cy="307127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31">
            <a:extLst>
              <a:ext uri="{FF2B5EF4-FFF2-40B4-BE49-F238E27FC236}">
                <a16:creationId xmlns:a16="http://schemas.microsoft.com/office/drawing/2014/main" id="{513BEFE6-E231-FD34-4F03-C3F834D3832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53135" t="17262" r="31233" b="35258"/>
          <a:stretch>
            <a:fillRect/>
          </a:stretch>
        </p:blipFill>
        <p:spPr>
          <a:xfrm>
            <a:off x="5103845" y="2755900"/>
            <a:ext cx="6186195" cy="345950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5B95C0E-64F9-211C-8073-6213696ED40C}"/>
              </a:ext>
            </a:extLst>
          </p:cNvPr>
          <p:cNvSpPr/>
          <p:nvPr/>
        </p:nvSpPr>
        <p:spPr>
          <a:xfrm>
            <a:off x="5169159" y="4702629"/>
            <a:ext cx="926841" cy="137160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15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581EB-93B4-38FE-6452-BB64F228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000" dirty="0"/>
              <a:t>3. </a:t>
            </a:r>
            <a:r>
              <a:rPr lang="ko-KR" altLang="en-US" sz="6000" dirty="0"/>
              <a:t>모델 학습 및 성능확인</a:t>
            </a:r>
          </a:p>
        </p:txBody>
      </p:sp>
    </p:spTree>
    <p:extLst>
      <p:ext uri="{BB962C8B-B14F-4D97-AF65-F5344CB8AC3E}">
        <p14:creationId xmlns:p14="http://schemas.microsoft.com/office/powerpoint/2010/main" val="1214406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B8D87-6CCC-D441-76FD-64BF322A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3. </a:t>
            </a:r>
            <a:r>
              <a:rPr lang="ko-KR" altLang="en-US" sz="4800" dirty="0"/>
              <a:t>모델 학습 및 성능확인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B97A14F-6A6F-A1DA-94B4-907E099636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3200" dirty="0"/>
              <a:t>타겟 데이터 비율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F65940-2E7C-1E55-1EC5-16D1D93DBC5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Yes : 0.123, No : 0.877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dirty="0"/>
              <a:t> 불균형 데이터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dirty="0"/>
              <a:t> 불균형 데이터를 고려하여 모델 학습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 class_weight, </a:t>
            </a:r>
            <a:r>
              <a:rPr lang="en-US" altLang="ko-KR" dirty="0" err="1"/>
              <a:t>scale_pos_weight</a:t>
            </a:r>
            <a:r>
              <a:rPr lang="en-US" altLang="ko-KR" dirty="0"/>
              <a:t>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FCC0125-4D6A-BF10-1543-2689EF9EB05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77" y="2174033"/>
            <a:ext cx="4869956" cy="378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681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A204D-0CE4-C332-3EE7-70ABDC42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3. </a:t>
            </a:r>
            <a:r>
              <a:rPr lang="ko-KR" altLang="en-US" sz="4800" dirty="0"/>
              <a:t>모델 학습 및 성능확인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5E50E830-E31E-78E9-6CA8-5EFA86E027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1614555"/>
              </p:ext>
            </p:extLst>
          </p:nvPr>
        </p:nvGraphicFramePr>
        <p:xfrm>
          <a:off x="1141445" y="3312367"/>
          <a:ext cx="10058400" cy="2636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19540847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37157751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96835053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28110324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370757943"/>
                    </a:ext>
                  </a:extLst>
                </a:gridCol>
              </a:tblGrid>
              <a:tr h="7946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분류 평가지표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기준 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Decision </a:t>
                      </a:r>
                    </a:p>
                    <a:p>
                      <a:pPr algn="ctr" latinLnBrk="1"/>
                      <a:r>
                        <a:rPr lang="en-US" altLang="ko-KR" dirty="0"/>
                        <a:t>Tree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Random </a:t>
                      </a:r>
                    </a:p>
                    <a:p>
                      <a:pPr algn="ctr" latinLnBrk="1"/>
                      <a:r>
                        <a:rPr lang="en-US" altLang="ko-KR" dirty="0"/>
                        <a:t>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Gradient</a:t>
                      </a:r>
                    </a:p>
                    <a:p>
                      <a:pPr algn="ctr" latinLnBrk="1"/>
                      <a:r>
                        <a:rPr lang="en-US" altLang="ko-KR" dirty="0"/>
                        <a:t> Boosting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606128"/>
                  </a:ext>
                </a:extLst>
              </a:tr>
              <a:tr h="460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034832"/>
                  </a:ext>
                </a:extLst>
              </a:tr>
              <a:tr h="460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Precision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848027"/>
                  </a:ext>
                </a:extLst>
              </a:tr>
              <a:tr h="460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Recall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756734"/>
                  </a:ext>
                </a:extLst>
              </a:tr>
              <a:tr h="460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F1-score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48153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F0656DD-B6B2-5774-69EC-BAA7F9EE0848}"/>
              </a:ext>
            </a:extLst>
          </p:cNvPr>
          <p:cNvSpPr txBox="1"/>
          <p:nvPr/>
        </p:nvSpPr>
        <p:spPr>
          <a:xfrm>
            <a:off x="1141444" y="2108718"/>
            <a:ext cx="9983755" cy="87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데이터 불균형 고려한 기초적 모델 분석 실시</a:t>
            </a:r>
            <a:r>
              <a:rPr lang="en-US" altLang="ko-KR" dirty="0"/>
              <a:t>(max_depth =20)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여러 평가지표를 우수성을 나타낸 </a:t>
            </a:r>
            <a:r>
              <a:rPr lang="en-US" altLang="ko-KR" dirty="0"/>
              <a:t>Gradient</a:t>
            </a:r>
            <a:r>
              <a:rPr lang="ko-KR" altLang="en-US" dirty="0"/>
              <a:t> </a:t>
            </a:r>
            <a:r>
              <a:rPr lang="en-US" altLang="ko-KR" dirty="0"/>
              <a:t>Boosting</a:t>
            </a:r>
            <a:r>
              <a:rPr lang="ko-KR" altLang="en-US" dirty="0"/>
              <a:t> 모델 선택</a:t>
            </a:r>
          </a:p>
        </p:txBody>
      </p:sp>
    </p:spTree>
    <p:extLst>
      <p:ext uri="{BB962C8B-B14F-4D97-AF65-F5344CB8AC3E}">
        <p14:creationId xmlns:p14="http://schemas.microsoft.com/office/powerpoint/2010/main" val="3143602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A437D-693A-05E0-FF19-FAC28E12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 </a:t>
            </a:r>
            <a:r>
              <a:rPr lang="ko-KR" altLang="en-US" dirty="0"/>
              <a:t>목 차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E794F0-8A57-B366-6B15-0B767736C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/>
              <a:t>1. </a:t>
            </a:r>
            <a:r>
              <a:rPr lang="ko-KR" altLang="en-US" sz="3600" dirty="0"/>
              <a:t>데이터 선정 이유 및 문제정의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2. </a:t>
            </a:r>
            <a:r>
              <a:rPr lang="ko-KR" altLang="en-US" sz="3600" dirty="0"/>
              <a:t>데이터 탐색 및 전처리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3. </a:t>
            </a:r>
            <a:r>
              <a:rPr lang="ko-KR" altLang="en-US" sz="3600" dirty="0"/>
              <a:t>모델 학습 및 성능확인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4. </a:t>
            </a:r>
            <a:r>
              <a:rPr lang="ko-KR" altLang="en-US" sz="3600" dirty="0"/>
              <a:t>모델 해석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5. </a:t>
            </a:r>
            <a:r>
              <a:rPr lang="ko-KR" altLang="en-US" sz="3600" dirty="0"/>
              <a:t>인사이트 도출 및 후속 연구</a:t>
            </a:r>
          </a:p>
        </p:txBody>
      </p:sp>
    </p:spTree>
    <p:extLst>
      <p:ext uri="{BB962C8B-B14F-4D97-AF65-F5344CB8AC3E}">
        <p14:creationId xmlns:p14="http://schemas.microsoft.com/office/powerpoint/2010/main" val="4052607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CDDCB-0486-47A7-E769-1D19593DA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3. </a:t>
            </a:r>
            <a:r>
              <a:rPr lang="ko-KR" altLang="en-US" sz="4800" dirty="0"/>
              <a:t>모델 학습 및 성능확인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964B66-B736-ABCC-FE10-0B0E311BF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7822" y="2109800"/>
            <a:ext cx="10055352" cy="952560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tx1"/>
                </a:solidFill>
              </a:rPr>
              <a:t>숲 조성 </a:t>
            </a:r>
            <a:r>
              <a:rPr lang="en-US" altLang="ko-KR" sz="1900" dirty="0">
                <a:solidFill>
                  <a:schemeClr val="tx1"/>
                </a:solidFill>
              </a:rPr>
              <a:t>: </a:t>
            </a:r>
            <a:r>
              <a:rPr lang="ko-KR" altLang="en-US" sz="1900" dirty="0">
                <a:solidFill>
                  <a:schemeClr val="tx1"/>
                </a:solidFill>
              </a:rPr>
              <a:t>많은 시간과 비용 발생 </a:t>
            </a:r>
            <a:endParaRPr lang="en-US" altLang="ko-KR" sz="1900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>
                <a:solidFill>
                  <a:schemeClr val="tx1"/>
                </a:solidFill>
              </a:rPr>
              <a:t>Yes</a:t>
            </a:r>
            <a:r>
              <a:rPr lang="ko-KR" altLang="en-US" sz="1900" dirty="0">
                <a:solidFill>
                  <a:schemeClr val="tx1"/>
                </a:solidFill>
              </a:rPr>
              <a:t>라고 예측했는데 실제로는 </a:t>
            </a:r>
            <a:r>
              <a:rPr lang="en-US" altLang="ko-KR" sz="1900" dirty="0">
                <a:solidFill>
                  <a:schemeClr val="tx1"/>
                </a:solidFill>
              </a:rPr>
              <a:t>No</a:t>
            </a:r>
            <a:r>
              <a:rPr lang="ko-KR" altLang="en-US" sz="1900" dirty="0">
                <a:solidFill>
                  <a:schemeClr val="tx1"/>
                </a:solidFill>
              </a:rPr>
              <a:t>인 경우가 치명적인 오류라고 판단</a:t>
            </a:r>
            <a:endParaRPr lang="en-US" altLang="ko-KR" sz="19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3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E0454E8-3BC0-3F47-606F-6A06CC13A3A5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719" y="3429000"/>
            <a:ext cx="4382455" cy="283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3FE862BA-9B5A-630A-A436-FC2B666FF0F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87" y="3427451"/>
            <a:ext cx="4382454" cy="283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8E6714F-3C83-1C41-6D20-25469E45DF96}"/>
              </a:ext>
            </a:extLst>
          </p:cNvPr>
          <p:cNvSpPr/>
          <p:nvPr/>
        </p:nvSpPr>
        <p:spPr>
          <a:xfrm>
            <a:off x="3018080" y="3579468"/>
            <a:ext cx="1199357" cy="9421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B7D8A19-D200-4BB7-4E15-08B366020BB4}"/>
              </a:ext>
            </a:extLst>
          </p:cNvPr>
          <p:cNvSpPr/>
          <p:nvPr/>
        </p:nvSpPr>
        <p:spPr>
          <a:xfrm>
            <a:off x="9095420" y="3579468"/>
            <a:ext cx="1199357" cy="9421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68AEFC8-F4BD-1F7B-A886-51F7D87A4C51}"/>
              </a:ext>
            </a:extLst>
          </p:cNvPr>
          <p:cNvSpPr/>
          <p:nvPr/>
        </p:nvSpPr>
        <p:spPr>
          <a:xfrm>
            <a:off x="5488285" y="3860316"/>
            <a:ext cx="1397708" cy="1560769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성능</a:t>
            </a:r>
            <a:r>
              <a:rPr lang="ko-KR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개선</a:t>
            </a:r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608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A204D-0CE4-C332-3EE7-70ABDC42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3. </a:t>
            </a:r>
            <a:r>
              <a:rPr lang="ko-KR" altLang="en-US" sz="4800" dirty="0"/>
              <a:t>모델 학습 및 성능확인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656DD-B6B2-5774-69EC-BAA7F9EE0848}"/>
              </a:ext>
            </a:extLst>
          </p:cNvPr>
          <p:cNvSpPr txBox="1"/>
          <p:nvPr/>
        </p:nvSpPr>
        <p:spPr>
          <a:xfrm>
            <a:off x="1141444" y="2108718"/>
            <a:ext cx="9983755" cy="87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Gradient</a:t>
            </a:r>
            <a:r>
              <a:rPr lang="ko-KR" altLang="en-US" dirty="0"/>
              <a:t> </a:t>
            </a:r>
            <a:r>
              <a:rPr lang="en-US" altLang="ko-KR" dirty="0"/>
              <a:t>Boosting</a:t>
            </a:r>
            <a:r>
              <a:rPr lang="ko-KR" altLang="en-US" dirty="0"/>
              <a:t> 모델의 성능 개선 </a:t>
            </a:r>
            <a:r>
              <a:rPr lang="en-US" altLang="ko-KR" dirty="0"/>
              <a:t>(</a:t>
            </a:r>
            <a:r>
              <a:rPr lang="ko-KR" altLang="en-US" dirty="0"/>
              <a:t>베이지안 튜닝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일반화 성능확인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87BA4559-C3EE-1E55-8048-C32432147A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1911910"/>
              </p:ext>
            </p:extLst>
          </p:nvPr>
        </p:nvGraphicFramePr>
        <p:xfrm>
          <a:off x="1349828" y="3429000"/>
          <a:ext cx="9352384" cy="2636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8096">
                  <a:extLst>
                    <a:ext uri="{9D8B030D-6E8A-4147-A177-3AD203B41FA5}">
                      <a16:colId xmlns:a16="http://schemas.microsoft.com/office/drawing/2014/main" val="2195408478"/>
                    </a:ext>
                  </a:extLst>
                </a:gridCol>
                <a:gridCol w="2338096">
                  <a:extLst>
                    <a:ext uri="{9D8B030D-6E8A-4147-A177-3AD203B41FA5}">
                      <a16:colId xmlns:a16="http://schemas.microsoft.com/office/drawing/2014/main" val="2371577510"/>
                    </a:ext>
                  </a:extLst>
                </a:gridCol>
                <a:gridCol w="2338096">
                  <a:extLst>
                    <a:ext uri="{9D8B030D-6E8A-4147-A177-3AD203B41FA5}">
                      <a16:colId xmlns:a16="http://schemas.microsoft.com/office/drawing/2014/main" val="296835053"/>
                    </a:ext>
                  </a:extLst>
                </a:gridCol>
                <a:gridCol w="2338096">
                  <a:extLst>
                    <a:ext uri="{9D8B030D-6E8A-4147-A177-3AD203B41FA5}">
                      <a16:colId xmlns:a16="http://schemas.microsoft.com/office/drawing/2014/main" val="2281103241"/>
                    </a:ext>
                  </a:extLst>
                </a:gridCol>
              </a:tblGrid>
              <a:tr h="7946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분류 평가지표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개선 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검증 데이터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개선 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검증 데이터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일반화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 </a:t>
                      </a:r>
                      <a:r>
                        <a:rPr lang="ko-KR" altLang="en-US" dirty="0"/>
                        <a:t>테스트 데이터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606128"/>
                  </a:ext>
                </a:extLst>
              </a:tr>
              <a:tr h="460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034832"/>
                  </a:ext>
                </a:extLst>
              </a:tr>
              <a:tr h="460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Precision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848027"/>
                  </a:ext>
                </a:extLst>
              </a:tr>
              <a:tr h="460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Recall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756734"/>
                  </a:ext>
                </a:extLst>
              </a:tr>
              <a:tr h="460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F1-score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481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1417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82F69-A01A-A7BF-BF2D-52B400AD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000" dirty="0"/>
              <a:t>4. </a:t>
            </a:r>
            <a:r>
              <a:rPr lang="ko-KR" altLang="en-US" sz="6000" dirty="0"/>
              <a:t>모델 해석</a:t>
            </a:r>
          </a:p>
        </p:txBody>
      </p:sp>
    </p:spTree>
    <p:extLst>
      <p:ext uri="{BB962C8B-B14F-4D97-AF65-F5344CB8AC3E}">
        <p14:creationId xmlns:p14="http://schemas.microsoft.com/office/powerpoint/2010/main" val="3469044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09538-7FE6-CAEB-8CB5-FE28F0072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4. </a:t>
            </a:r>
            <a:r>
              <a:rPr lang="ko-KR" altLang="en-US" sz="4800" dirty="0"/>
              <a:t>모델 해석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2719C7-A467-9129-CCEB-1D4ACAC60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41121" y="2014194"/>
            <a:ext cx="2842104" cy="37490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2"/>
                </a:solidFill>
              </a:rPr>
              <a:t>폰데로사 소나무 생육환경에 대한 특성 중요도</a:t>
            </a:r>
            <a:endParaRPr lang="en-US" altLang="ko-KR" sz="24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2400" dirty="0">
                <a:solidFill>
                  <a:schemeClr val="tx2"/>
                </a:solidFill>
              </a:rPr>
              <a:t> Area</a:t>
            </a: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2400" dirty="0">
                <a:solidFill>
                  <a:schemeClr val="tx2"/>
                </a:solidFill>
              </a:rPr>
              <a:t> Elevation</a:t>
            </a: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2400" dirty="0">
                <a:solidFill>
                  <a:schemeClr val="tx2"/>
                </a:solidFill>
              </a:rPr>
              <a:t> </a:t>
            </a:r>
            <a:r>
              <a:rPr lang="en-US" altLang="ko-KR" sz="2400" dirty="0" err="1">
                <a:solidFill>
                  <a:schemeClr val="tx2"/>
                </a:solidFill>
              </a:rPr>
              <a:t>Soil_Type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9E4AEF7B-C43D-D7DB-5CA3-C0574192C8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76096" t="32434" r="818" b="21943"/>
          <a:stretch>
            <a:fillRect/>
          </a:stretch>
        </p:blipFill>
        <p:spPr>
          <a:xfrm>
            <a:off x="4055527" y="2014193"/>
            <a:ext cx="7254335" cy="403204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44152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49A75-C128-5373-8BC3-00F49B4C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4. </a:t>
            </a:r>
            <a:r>
              <a:rPr lang="ko-KR" altLang="en-US" sz="4800" dirty="0"/>
              <a:t>모델 해석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83DD79-82DE-ED73-9B9B-A0F2627E1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0972" y="2014194"/>
            <a:ext cx="3051110" cy="37490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2"/>
                </a:solidFill>
              </a:rPr>
              <a:t>가설</a:t>
            </a:r>
            <a:r>
              <a:rPr lang="en-US" altLang="ko-KR" sz="2400" dirty="0">
                <a:solidFill>
                  <a:schemeClr val="tx2"/>
                </a:solidFill>
              </a:rPr>
              <a:t>1. </a:t>
            </a:r>
            <a:r>
              <a:rPr lang="ko-KR" altLang="en-US" sz="2400" dirty="0">
                <a:solidFill>
                  <a:schemeClr val="tx2"/>
                </a:solidFill>
              </a:rPr>
              <a:t>폰데로사 소나무가 잘 자라는 높이</a:t>
            </a:r>
            <a:r>
              <a:rPr lang="en-US" altLang="ko-KR" sz="2400" dirty="0">
                <a:solidFill>
                  <a:schemeClr val="tx2"/>
                </a:solidFill>
              </a:rPr>
              <a:t>(</a:t>
            </a:r>
            <a:r>
              <a:rPr lang="ko-KR" altLang="en-US" sz="2400" dirty="0">
                <a:solidFill>
                  <a:schemeClr val="tx2"/>
                </a:solidFill>
              </a:rPr>
              <a:t>고도</a:t>
            </a:r>
            <a:r>
              <a:rPr lang="en-US" altLang="ko-KR" sz="2400" dirty="0">
                <a:solidFill>
                  <a:schemeClr val="tx2"/>
                </a:solidFill>
              </a:rPr>
              <a:t>)</a:t>
            </a:r>
            <a:r>
              <a:rPr lang="ko-KR" altLang="en-US" sz="2400" dirty="0">
                <a:solidFill>
                  <a:schemeClr val="tx2"/>
                </a:solidFill>
              </a:rPr>
              <a:t>가 있을 것이다</a:t>
            </a:r>
            <a:r>
              <a:rPr lang="en-US" altLang="ko-KR" sz="24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2400" dirty="0">
                <a:solidFill>
                  <a:schemeClr val="tx2"/>
                </a:solidFill>
              </a:rPr>
              <a:t> 2100m ~ 2500m</a:t>
            </a:r>
            <a:r>
              <a:rPr lang="ko-KR" altLang="en-US" sz="2400" dirty="0">
                <a:solidFill>
                  <a:schemeClr val="tx2"/>
                </a:solidFill>
              </a:rPr>
              <a:t>까지의 높이</a:t>
            </a:r>
            <a:endParaRPr lang="en-US" altLang="ko-KR" sz="24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2400" dirty="0">
              <a:solidFill>
                <a:schemeClr val="tx2"/>
              </a:solidFill>
            </a:endParaRPr>
          </a:p>
          <a:p>
            <a:endParaRPr lang="ko-KR" altLang="en-US" dirty="0"/>
          </a:p>
        </p:txBody>
      </p:sp>
      <p:pic>
        <p:nvPicPr>
          <p:cNvPr id="5" name="Picture 13">
            <a:extLst>
              <a:ext uri="{FF2B5EF4-FFF2-40B4-BE49-F238E27FC236}">
                <a16:creationId xmlns:a16="http://schemas.microsoft.com/office/drawing/2014/main" id="{CCB27A8F-5855-2F3A-790C-EE2494F190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72929" t="21306" r="1317" b="20009"/>
          <a:stretch>
            <a:fillRect/>
          </a:stretch>
        </p:blipFill>
        <p:spPr>
          <a:xfrm>
            <a:off x="4519126" y="1670828"/>
            <a:ext cx="6958250" cy="445938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AFC6E32-C672-0450-9B56-7C0E29328FF7}"/>
              </a:ext>
            </a:extLst>
          </p:cNvPr>
          <p:cNvSpPr/>
          <p:nvPr/>
        </p:nvSpPr>
        <p:spPr>
          <a:xfrm>
            <a:off x="5411755" y="3042428"/>
            <a:ext cx="1791478" cy="147358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456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49A75-C128-5373-8BC3-00F49B4C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4. </a:t>
            </a:r>
            <a:r>
              <a:rPr lang="ko-KR" altLang="en-US" sz="4800" dirty="0"/>
              <a:t>모델 해석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83DD79-82DE-ED73-9B9B-A0F2627E1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0972" y="2014194"/>
            <a:ext cx="3051110" cy="374904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2"/>
                </a:solidFill>
              </a:rPr>
              <a:t>가설</a:t>
            </a:r>
            <a:r>
              <a:rPr lang="en-US" altLang="ko-KR" sz="2400" dirty="0">
                <a:solidFill>
                  <a:schemeClr val="tx2"/>
                </a:solidFill>
              </a:rPr>
              <a:t>2. </a:t>
            </a:r>
            <a:r>
              <a:rPr lang="ko-KR" altLang="en-US" sz="2400" dirty="0">
                <a:solidFill>
                  <a:schemeClr val="tx2"/>
                </a:solidFill>
              </a:rPr>
              <a:t>폰데로사 소나무가 잘 자라는 토양이 있을 것이다</a:t>
            </a:r>
            <a:r>
              <a:rPr lang="en-US" altLang="ko-KR" sz="24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2400" dirty="0">
                <a:solidFill>
                  <a:schemeClr val="tx2"/>
                </a:solidFill>
              </a:rPr>
              <a:t> </a:t>
            </a:r>
            <a:r>
              <a:rPr lang="en-US" altLang="ko-KR" sz="2400" dirty="0">
                <a:solidFill>
                  <a:schemeClr val="tx2"/>
                </a:solidFill>
                <a:latin typeface="+mj-ea"/>
                <a:ea typeface="+mj-ea"/>
              </a:rPr>
              <a:t>Type 4(</a:t>
            </a:r>
            <a:r>
              <a:rPr lang="en-US" altLang="ko-KR" sz="2400" i="0" dirty="0">
                <a:solidFill>
                  <a:schemeClr val="tx2"/>
                </a:solidFill>
                <a:effectLst/>
                <a:latin typeface="+mj-ea"/>
                <a:ea typeface="+mj-ea"/>
              </a:rPr>
              <a:t>Ratake family)</a:t>
            </a:r>
            <a:r>
              <a:rPr lang="en-US" altLang="ko-KR" sz="2400" dirty="0">
                <a:solidFill>
                  <a:schemeClr val="tx2"/>
                </a:solidFill>
                <a:latin typeface="+mj-ea"/>
                <a:ea typeface="+mj-ea"/>
              </a:rPr>
              <a:t>, Type2(</a:t>
            </a:r>
            <a:r>
              <a:rPr lang="en-US" altLang="ko-KR" sz="2400" i="0" dirty="0">
                <a:solidFill>
                  <a:schemeClr val="tx2"/>
                </a:solidFill>
                <a:effectLst/>
                <a:latin typeface="+mj-ea"/>
                <a:ea typeface="+mj-ea"/>
              </a:rPr>
              <a:t>Vanet - Ratake families)</a:t>
            </a:r>
            <a:r>
              <a:rPr lang="ko-KR" altLang="en-US" sz="2400" dirty="0">
                <a:solidFill>
                  <a:schemeClr val="tx2"/>
                </a:solidFill>
                <a:latin typeface="+mj-ea"/>
                <a:ea typeface="+mj-ea"/>
              </a:rPr>
              <a:t>의 토양</a:t>
            </a:r>
            <a:endParaRPr lang="en-US" altLang="ko-KR" sz="2400" dirty="0">
              <a:solidFill>
                <a:schemeClr val="tx2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2400" dirty="0">
              <a:solidFill>
                <a:schemeClr val="tx2"/>
              </a:solidFill>
            </a:endParaRPr>
          </a:p>
          <a:p>
            <a:endParaRPr lang="ko-KR" altLang="en-US" dirty="0"/>
          </a:p>
        </p:txBody>
      </p:sp>
      <p:pic>
        <p:nvPicPr>
          <p:cNvPr id="10" name="Picture 15">
            <a:extLst>
              <a:ext uri="{FF2B5EF4-FFF2-40B4-BE49-F238E27FC236}">
                <a16:creationId xmlns:a16="http://schemas.microsoft.com/office/drawing/2014/main" id="{EE8191D4-1360-692D-44D6-FA7D33415E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75631" t="23856" r="1762" b="21971"/>
          <a:stretch>
            <a:fillRect/>
          </a:stretch>
        </p:blipFill>
        <p:spPr>
          <a:xfrm>
            <a:off x="4382296" y="1735494"/>
            <a:ext cx="7075696" cy="447991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5DA7EA0-9806-33A6-35AE-A4E9D2537BC1}"/>
              </a:ext>
            </a:extLst>
          </p:cNvPr>
          <p:cNvSpPr/>
          <p:nvPr/>
        </p:nvSpPr>
        <p:spPr>
          <a:xfrm>
            <a:off x="6270171" y="3666931"/>
            <a:ext cx="550506" cy="50385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0C52116-7123-FAB8-15A6-9534997DD183}"/>
              </a:ext>
            </a:extLst>
          </p:cNvPr>
          <p:cNvSpPr/>
          <p:nvPr/>
        </p:nvSpPr>
        <p:spPr>
          <a:xfrm>
            <a:off x="7225004" y="3676262"/>
            <a:ext cx="550506" cy="50385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069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82F69-A01A-A7BF-BF2D-52B400AD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6000" dirty="0"/>
              <a:t>5. </a:t>
            </a:r>
            <a:r>
              <a:rPr lang="ko-KR" altLang="en-US" sz="6000" dirty="0"/>
              <a:t>인사이트 도출 및 </a:t>
            </a:r>
            <a:br>
              <a:rPr lang="en-US" altLang="ko-KR" sz="6000" dirty="0"/>
            </a:br>
            <a:r>
              <a:rPr lang="ko-KR" altLang="en-US" sz="6000" dirty="0"/>
              <a:t>후속 연구</a:t>
            </a:r>
          </a:p>
        </p:txBody>
      </p:sp>
    </p:spTree>
    <p:extLst>
      <p:ext uri="{BB962C8B-B14F-4D97-AF65-F5344CB8AC3E}">
        <p14:creationId xmlns:p14="http://schemas.microsoft.com/office/powerpoint/2010/main" val="411504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8F1C6-A614-ADEE-C396-628EF28F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5. </a:t>
            </a:r>
            <a:r>
              <a:rPr lang="ko-KR" altLang="en-US" sz="4800" dirty="0"/>
              <a:t>인사이트 도출 및 후속 연구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D90DBA-DFEE-4D33-D0E1-A716EAD85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Inter"/>
              </a:rPr>
              <a:t>(Q) </a:t>
            </a:r>
            <a:r>
              <a:rPr lang="ko-KR" altLang="en-US" sz="2000" dirty="0">
                <a:latin typeface="Inter"/>
              </a:rPr>
              <a:t>나무들의 생육환경 연구를 통해서 숲의 다양성을 유지할 수 있지 않을까</a:t>
            </a:r>
            <a:r>
              <a:rPr lang="en-US" altLang="ko-KR" sz="2000" dirty="0">
                <a:latin typeface="Inter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Inter"/>
              </a:rPr>
              <a:t>폰데로사 소나무의 생육환경에 대한 연구를 진행</a:t>
            </a:r>
            <a:endParaRPr lang="en-US" altLang="ko-KR" sz="2000" dirty="0">
              <a:latin typeface="Inter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Inter"/>
              </a:rPr>
              <a:t> 루즈벨트 국유림 </a:t>
            </a:r>
            <a:r>
              <a:rPr lang="en-US" altLang="ko-KR" dirty="0">
                <a:latin typeface="Inter"/>
              </a:rPr>
              <a:t>: </a:t>
            </a:r>
            <a:r>
              <a:rPr lang="en-US" altLang="ko-KR" b="0" i="0" dirty="0">
                <a:effectLst/>
                <a:latin typeface="Inter"/>
              </a:rPr>
              <a:t>Comanche Peak/ Cache la Poudre Wilderness Area</a:t>
            </a:r>
            <a:endParaRPr lang="en-US" altLang="ko-KR" sz="18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tx2"/>
                </a:solidFill>
              </a:rPr>
              <a:t> </a:t>
            </a:r>
            <a:r>
              <a:rPr lang="en-US" altLang="ko-KR" sz="1800" dirty="0"/>
              <a:t>2000m~2800m</a:t>
            </a:r>
            <a:r>
              <a:rPr lang="ko-KR" altLang="en-US" dirty="0"/>
              <a:t>이하까지 생존가능</a:t>
            </a:r>
            <a:endParaRPr lang="en-US" altLang="ko-KR" dirty="0"/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800" dirty="0"/>
              <a:t> 2100m ~ 2500m</a:t>
            </a:r>
            <a:r>
              <a:rPr lang="ko-KR" altLang="en-US" sz="1800" dirty="0"/>
              <a:t>까지의 높이를 가장 선호</a:t>
            </a:r>
            <a:endParaRPr lang="en-US" altLang="ko-KR" sz="18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/>
              <a:t> Soil_Type(1, 2, 3, 4, 5, 6, 10, 11, 12, 14, 16, 17)</a:t>
            </a:r>
            <a:r>
              <a:rPr lang="ko-KR" altLang="en-US" dirty="0"/>
              <a:t>에서 생존 가능</a:t>
            </a:r>
            <a:endParaRPr lang="en-US" altLang="ko-KR" dirty="0"/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800" dirty="0">
                <a:latin typeface="+mj-ea"/>
                <a:ea typeface="+mj-ea"/>
              </a:rPr>
              <a:t> Type2(</a:t>
            </a:r>
            <a:r>
              <a:rPr lang="en-US" altLang="ko-KR" sz="1800" i="0" dirty="0">
                <a:effectLst/>
                <a:latin typeface="+mj-ea"/>
                <a:ea typeface="+mj-ea"/>
              </a:rPr>
              <a:t>Vanet - Ratake families),</a:t>
            </a:r>
            <a:r>
              <a:rPr lang="en-US" altLang="ko-KR" sz="1800" dirty="0">
                <a:latin typeface="+mj-ea"/>
                <a:ea typeface="+mj-ea"/>
              </a:rPr>
              <a:t> Type 4(</a:t>
            </a:r>
            <a:r>
              <a:rPr lang="en-US" altLang="ko-KR" sz="1800" i="0" dirty="0">
                <a:effectLst/>
                <a:latin typeface="+mj-ea"/>
                <a:ea typeface="+mj-ea"/>
              </a:rPr>
              <a:t>Ratake family)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의 토양 선호</a:t>
            </a:r>
            <a:endParaRPr lang="en-US" altLang="ko-KR" sz="18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1800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18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Inter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298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8F1C6-A614-ADEE-C396-628EF28F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5. </a:t>
            </a:r>
            <a:r>
              <a:rPr lang="ko-KR" altLang="en-US" sz="4800" dirty="0"/>
              <a:t>인사이트 도출 및 후속 연구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D90DBA-DFEE-4D33-D0E1-A716EAD85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Inter"/>
              </a:rPr>
              <a:t>(Q) </a:t>
            </a:r>
            <a:r>
              <a:rPr lang="ko-KR" altLang="en-US" sz="2000" dirty="0">
                <a:latin typeface="Inter"/>
              </a:rPr>
              <a:t>나무들의 생육환경 연구를 통해서 숲의 다양성을 유지할 수 있지 않을까</a:t>
            </a:r>
            <a:r>
              <a:rPr lang="en-US" altLang="ko-KR" sz="2000" dirty="0">
                <a:latin typeface="Inter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Inter"/>
              </a:rPr>
              <a:t>추가적 연구</a:t>
            </a:r>
            <a:endParaRPr lang="en-US" altLang="ko-KR" sz="2000" dirty="0">
              <a:latin typeface="Inter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Inter"/>
              </a:rPr>
              <a:t> 루즈벨트 국유림 </a:t>
            </a:r>
            <a:r>
              <a:rPr lang="en-US" altLang="ko-KR" sz="2000" dirty="0">
                <a:latin typeface="Inter"/>
              </a:rPr>
              <a:t>: </a:t>
            </a:r>
            <a:r>
              <a:rPr lang="ko-KR" altLang="en-US" sz="2000" dirty="0">
                <a:latin typeface="Inter"/>
              </a:rPr>
              <a:t>미송</a:t>
            </a:r>
            <a:r>
              <a:rPr lang="en-US" altLang="ko-KR" sz="2000" dirty="0">
                <a:latin typeface="Inter"/>
              </a:rPr>
              <a:t>, </a:t>
            </a:r>
            <a:r>
              <a:rPr lang="ko-KR" altLang="en-US" sz="2000" dirty="0">
                <a:latin typeface="Inter"/>
              </a:rPr>
              <a:t>사시나무와 같은 다른 수종을 연구</a:t>
            </a:r>
            <a:endParaRPr lang="en-US" altLang="ko-KR" sz="2000" dirty="0">
              <a:latin typeface="Inter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Inter"/>
              </a:rPr>
              <a:t> 우리나라 데이터 </a:t>
            </a:r>
            <a:r>
              <a:rPr lang="en-US" altLang="ko-KR" sz="2000" dirty="0">
                <a:latin typeface="Inter"/>
              </a:rPr>
              <a:t>: </a:t>
            </a:r>
            <a:r>
              <a:rPr lang="ko-KR" altLang="en-US" sz="2000" dirty="0">
                <a:latin typeface="Inter"/>
              </a:rPr>
              <a:t>구상나무에 대한 연구</a:t>
            </a:r>
            <a:endParaRPr lang="en-US" altLang="ko-KR" sz="2000" dirty="0">
              <a:latin typeface="Inter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Inter"/>
              </a:rPr>
              <a:t> 과거 기후데이터를 추가하여 다른 지역과 비교 연구</a:t>
            </a:r>
            <a:endParaRPr lang="en-US" altLang="ko-KR" sz="2000" dirty="0">
              <a:latin typeface="Inter"/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2000" dirty="0">
                <a:latin typeface="Inter"/>
              </a:rPr>
              <a:t> 미래의 생육환경</a:t>
            </a:r>
            <a:r>
              <a:rPr lang="en-US" altLang="ko-KR" sz="2000" dirty="0">
                <a:latin typeface="Inter"/>
              </a:rPr>
              <a:t>(</a:t>
            </a:r>
            <a:r>
              <a:rPr lang="ko-KR" altLang="en-US" sz="2000" dirty="0">
                <a:latin typeface="Inter"/>
              </a:rPr>
              <a:t>기후변화 예측 데이터</a:t>
            </a:r>
            <a:r>
              <a:rPr lang="en-US" altLang="ko-KR" sz="2000" dirty="0">
                <a:latin typeface="Inter"/>
              </a:rPr>
              <a:t>)</a:t>
            </a:r>
            <a:r>
              <a:rPr lang="ko-KR" altLang="en-US" sz="2000" dirty="0">
                <a:latin typeface="Inter"/>
              </a:rPr>
              <a:t>까지 고려하여 산림조성 </a:t>
            </a:r>
            <a:r>
              <a:rPr lang="ko-KR" altLang="en-US" sz="2000" dirty="0"/>
              <a:t>계획수립 및 의사결정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2000" dirty="0"/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2000" dirty="0">
              <a:latin typeface="Inter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latin typeface="Inter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Inter"/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1800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18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Inter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5235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06205-89B0-A75D-ED5C-E138218F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720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C57DD-0F6F-552C-99F5-AAC6BCD23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6000" dirty="0"/>
              <a:t>1. </a:t>
            </a:r>
            <a:r>
              <a:rPr lang="ko-KR" altLang="en-US" sz="6000" dirty="0"/>
              <a:t>데이터 선정 이유 및 </a:t>
            </a:r>
            <a:br>
              <a:rPr lang="en-US" altLang="ko-KR" sz="6000" dirty="0"/>
            </a:br>
            <a:r>
              <a:rPr lang="ko-KR" altLang="en-US" sz="6000" dirty="0"/>
              <a:t>문제정의</a:t>
            </a:r>
          </a:p>
        </p:txBody>
      </p:sp>
    </p:spTree>
    <p:extLst>
      <p:ext uri="{BB962C8B-B14F-4D97-AF65-F5344CB8AC3E}">
        <p14:creationId xmlns:p14="http://schemas.microsoft.com/office/powerpoint/2010/main" val="1221693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7CD6F-5E15-89E1-8929-65772F81B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1. </a:t>
            </a:r>
            <a:r>
              <a:rPr lang="ko-KR" altLang="en-US" sz="4800" dirty="0"/>
              <a:t>데이터 선정 이유 및 문제정의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D64648D-AEEF-536E-7DF8-BEE0E93F0D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76" y="2103120"/>
            <a:ext cx="4903305" cy="3677479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EAD8774-E112-66D5-92C3-B7C3621437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3200" dirty="0"/>
              <a:t>구상나무</a:t>
            </a:r>
            <a:r>
              <a:rPr lang="en-US" altLang="ko-KR" sz="2800" dirty="0"/>
              <a:t>(Korea</a:t>
            </a:r>
            <a:r>
              <a:rPr lang="ko-KR" altLang="en-US" sz="2800" dirty="0"/>
              <a:t> </a:t>
            </a:r>
            <a:r>
              <a:rPr lang="en-US" altLang="ko-KR" sz="2800" dirty="0"/>
              <a:t>Fir)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2013</a:t>
            </a:r>
            <a:r>
              <a:rPr lang="ko-KR" altLang="en-US" dirty="0"/>
              <a:t>년 한라산 집단고사 이후 현재 지리산에서 집단 고사 빠르게 진행 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집단 고사 원인 </a:t>
            </a:r>
            <a:r>
              <a:rPr lang="en-US" altLang="ko-KR" dirty="0"/>
              <a:t>: </a:t>
            </a:r>
            <a:r>
              <a:rPr lang="ko-KR" altLang="en-US" dirty="0"/>
              <a:t>기후 변화로 추정 </a:t>
            </a:r>
            <a:r>
              <a:rPr lang="en-US" altLang="ko-KR" dirty="0"/>
              <a:t>(</a:t>
            </a:r>
            <a:r>
              <a:rPr lang="ko-KR" altLang="en-US" dirty="0"/>
              <a:t>적설량 부족으로 인한 고산지역의 건조현상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구상나무숲 회복을 위한 계획 추진 중</a:t>
            </a:r>
            <a:r>
              <a:rPr lang="en-US" altLang="ko-KR" dirty="0"/>
              <a:t> (</a:t>
            </a:r>
            <a:r>
              <a:rPr lang="ko-KR" altLang="en-US" dirty="0" err="1"/>
              <a:t>금원산</a:t>
            </a:r>
            <a:r>
              <a:rPr lang="en-US" altLang="ko-KR" dirty="0"/>
              <a:t> </a:t>
            </a:r>
            <a:r>
              <a:rPr lang="ko-KR" altLang="en-US" dirty="0"/>
              <a:t>복원시험지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976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E24C3-746B-1ADC-96F7-AD2730F8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1. </a:t>
            </a:r>
            <a:r>
              <a:rPr lang="ko-KR" altLang="en-US" sz="4800" dirty="0"/>
              <a:t>데이터 선정 이유 및 문제정의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45824-55FC-6227-064D-93E4CDD88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문제 정의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082829-DF19-1C3A-8712-90B96E1A83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기후 변화 등으로 인하여 자연스럽게 자라던 나무들에게 인위적인 도움이 점점 필요해지고 있는 상황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계획 수립 및 의사결정을 위해서는 각 나무의 생육 환경에 대한 선행연구가 필요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A3FA86-9A95-6B22-DDF9-2778EAD75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데이터 선정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ABDC88-6F93-83AA-4145-A80F1206F14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dirty="0"/>
              <a:t>콜로라도 루즈벨트 국유림 </a:t>
            </a:r>
            <a:r>
              <a:rPr lang="en-US" altLang="ko-KR" dirty="0"/>
              <a:t>4</a:t>
            </a:r>
            <a:r>
              <a:rPr lang="ko-KR" altLang="en-US" dirty="0"/>
              <a:t>개 지역에서 생장하고 있는 나무 </a:t>
            </a:r>
            <a:r>
              <a:rPr lang="en-US" altLang="ko-KR" dirty="0"/>
              <a:t>(</a:t>
            </a:r>
            <a:r>
              <a:rPr lang="en-US" altLang="ko-KR" b="0" i="0" dirty="0">
                <a:effectLst/>
                <a:latin typeface="Inter"/>
              </a:rPr>
              <a:t>Rawah/ Neota / Comanche Peak/ Cache la Poudre Wilderness Area)</a:t>
            </a:r>
          </a:p>
          <a:p>
            <a:pPr>
              <a:lnSpc>
                <a:spcPct val="160000"/>
              </a:lnSpc>
            </a:pPr>
            <a:r>
              <a:rPr lang="en-US" altLang="ko-KR" b="0" i="0" dirty="0">
                <a:effectLst/>
                <a:latin typeface="Inter"/>
              </a:rPr>
              <a:t>30m x 30m </a:t>
            </a:r>
            <a:r>
              <a:rPr lang="ko-KR" altLang="en-US" b="0" i="0" dirty="0">
                <a:effectLst/>
                <a:latin typeface="Inter"/>
              </a:rPr>
              <a:t>면적을 기준으로 나무 종류 식별</a:t>
            </a:r>
            <a:endParaRPr lang="en-US" altLang="ko-KR" b="0" i="0" dirty="0">
              <a:effectLst/>
              <a:latin typeface="Inter"/>
            </a:endParaRPr>
          </a:p>
          <a:p>
            <a:pPr>
              <a:lnSpc>
                <a:spcPct val="160000"/>
              </a:lnSpc>
            </a:pPr>
            <a:r>
              <a:rPr lang="ko-KR" altLang="en-US" dirty="0">
                <a:latin typeface="Inter"/>
              </a:rPr>
              <a:t>데이터 관측치 </a:t>
            </a:r>
            <a:r>
              <a:rPr lang="en-US" altLang="ko-KR" dirty="0">
                <a:latin typeface="Inter"/>
              </a:rPr>
              <a:t>: 581,012</a:t>
            </a:r>
            <a:r>
              <a:rPr lang="ko-KR" altLang="en-US" dirty="0">
                <a:latin typeface="Inter"/>
              </a:rPr>
              <a:t>개</a:t>
            </a:r>
            <a:endParaRPr lang="en-US" altLang="ko-KR" dirty="0">
              <a:latin typeface="Inter"/>
            </a:endParaRPr>
          </a:p>
          <a:p>
            <a:pPr>
              <a:lnSpc>
                <a:spcPct val="160000"/>
              </a:lnSpc>
            </a:pPr>
            <a:r>
              <a:rPr lang="ko-KR" altLang="en-US" dirty="0">
                <a:latin typeface="Inter"/>
              </a:rPr>
              <a:t>데이터 출처 </a:t>
            </a:r>
            <a:r>
              <a:rPr lang="en-US" altLang="ko-KR" dirty="0">
                <a:latin typeface="Inter"/>
              </a:rPr>
              <a:t>: </a:t>
            </a:r>
            <a:r>
              <a:rPr lang="ko-KR" altLang="en-US" dirty="0">
                <a:latin typeface="Inter"/>
              </a:rPr>
              <a:t>캐글</a:t>
            </a:r>
            <a:r>
              <a:rPr lang="en-US" altLang="ko-KR" dirty="0">
                <a:latin typeface="Inter"/>
              </a:rPr>
              <a:t>(Forest Cover Type Dataset)</a:t>
            </a:r>
          </a:p>
        </p:txBody>
      </p:sp>
    </p:spTree>
    <p:extLst>
      <p:ext uri="{BB962C8B-B14F-4D97-AF65-F5344CB8AC3E}">
        <p14:creationId xmlns:p14="http://schemas.microsoft.com/office/powerpoint/2010/main" val="343841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23726-B971-463F-E1AD-AC88A783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1. </a:t>
            </a:r>
            <a:r>
              <a:rPr lang="ko-KR" altLang="en-US" sz="4800" dirty="0"/>
              <a:t>데이터 선정 이유 및 문제정의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77005-B30D-5541-C704-9F38A9426A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4857" y="2074334"/>
            <a:ext cx="4923391" cy="640080"/>
          </a:xfrm>
        </p:spPr>
        <p:txBody>
          <a:bodyPr>
            <a:noAutofit/>
          </a:bodyPr>
          <a:lstStyle/>
          <a:p>
            <a:r>
              <a:rPr lang="ko-KR" altLang="en-US" sz="3200" dirty="0">
                <a:latin typeface="Inter"/>
              </a:rPr>
              <a:t>루즈벨트 국유림 현재상황</a:t>
            </a:r>
            <a:endParaRPr lang="en-US" altLang="ko-KR" sz="3200" b="0" i="0" dirty="0">
              <a:effectLst/>
              <a:latin typeface="Inter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223AD3-303D-E075-269B-8E3180ADDB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1808" y="2756581"/>
            <a:ext cx="4486440" cy="3200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b="0" i="0" dirty="0">
                <a:effectLst/>
                <a:latin typeface="Inter"/>
              </a:rPr>
              <a:t>1. </a:t>
            </a:r>
            <a:r>
              <a:rPr lang="en-US" altLang="ko-KR" i="0" dirty="0">
                <a:effectLst/>
                <a:latin typeface="Inter"/>
              </a:rPr>
              <a:t>Lodgepole Pine(</a:t>
            </a:r>
            <a:r>
              <a:rPr lang="ko-KR" altLang="en-US" i="0" dirty="0">
                <a:effectLst/>
                <a:latin typeface="Inter"/>
              </a:rPr>
              <a:t>로지폴 소나무</a:t>
            </a:r>
            <a:r>
              <a:rPr lang="en-US" altLang="ko-KR" i="0" dirty="0">
                <a:effectLst/>
                <a:latin typeface="Inter"/>
              </a:rPr>
              <a:t>)</a:t>
            </a:r>
          </a:p>
          <a:p>
            <a:pPr marL="0" indent="0">
              <a:buNone/>
            </a:pPr>
            <a:r>
              <a:rPr lang="en-US" altLang="ko-KR" i="0" dirty="0">
                <a:effectLst/>
                <a:latin typeface="Inter"/>
              </a:rPr>
              <a:t>2. Spruce/Fir(</a:t>
            </a:r>
            <a:r>
              <a:rPr lang="ko-KR" altLang="en-US" i="0" dirty="0">
                <a:effectLst/>
                <a:latin typeface="Inter"/>
              </a:rPr>
              <a:t>가문비나무</a:t>
            </a:r>
            <a:r>
              <a:rPr lang="en-US" altLang="ko-KR" i="0" dirty="0">
                <a:effectLst/>
                <a:latin typeface="Inter"/>
              </a:rPr>
              <a:t>/</a:t>
            </a:r>
            <a:r>
              <a:rPr lang="ko-KR" altLang="en-US" i="0" dirty="0">
                <a:effectLst/>
                <a:latin typeface="Inter"/>
              </a:rPr>
              <a:t>전나무</a:t>
            </a:r>
            <a:r>
              <a:rPr lang="en-US" altLang="ko-KR" i="0" dirty="0">
                <a:effectLst/>
                <a:latin typeface="Inter"/>
              </a:rPr>
              <a:t>)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en-US" altLang="ko-KR" i="0" dirty="0">
                <a:effectLst/>
                <a:latin typeface="Inter"/>
              </a:rPr>
              <a:t>Ponderosa Pine(</a:t>
            </a:r>
            <a:r>
              <a:rPr lang="ko-KR" altLang="en-US" i="0" dirty="0">
                <a:effectLst/>
                <a:latin typeface="Inter"/>
              </a:rPr>
              <a:t>폰데로사 소나무</a:t>
            </a:r>
            <a:r>
              <a:rPr lang="en-US" altLang="ko-KR" i="0" dirty="0">
                <a:effectLst/>
                <a:latin typeface="Inter"/>
              </a:rPr>
              <a:t>)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en-US" altLang="ko-KR" i="0" dirty="0">
                <a:effectLst/>
                <a:latin typeface="Inter"/>
              </a:rPr>
              <a:t>Krummholz(</a:t>
            </a:r>
            <a:r>
              <a:rPr lang="ko-KR" altLang="en-US" i="0" dirty="0">
                <a:effectLst/>
                <a:latin typeface="Inter"/>
              </a:rPr>
              <a:t>작은 나무 숲</a:t>
            </a:r>
            <a:r>
              <a:rPr lang="en-US" altLang="ko-KR" i="0" dirty="0">
                <a:effectLst/>
                <a:latin typeface="Inter"/>
              </a:rPr>
              <a:t>)</a:t>
            </a:r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en-US" altLang="ko-KR" i="0" dirty="0">
                <a:effectLst/>
                <a:latin typeface="Inter"/>
              </a:rPr>
              <a:t>Douglas-fir(</a:t>
            </a:r>
            <a:r>
              <a:rPr lang="ko-KR" altLang="en-US" i="0" dirty="0">
                <a:effectLst/>
                <a:latin typeface="Inter"/>
              </a:rPr>
              <a:t>미송</a:t>
            </a:r>
            <a:r>
              <a:rPr lang="en-US" altLang="ko-KR" i="0" dirty="0">
                <a:effectLst/>
                <a:latin typeface="Inter"/>
              </a:rPr>
              <a:t>)</a:t>
            </a:r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en-US" altLang="ko-KR" i="0" dirty="0">
                <a:effectLst/>
                <a:latin typeface="Inter"/>
              </a:rPr>
              <a:t>Aspen(</a:t>
            </a:r>
            <a:r>
              <a:rPr lang="ko-KR" altLang="en-US" i="0" dirty="0">
                <a:effectLst/>
                <a:latin typeface="Inter"/>
              </a:rPr>
              <a:t>사시나무</a:t>
            </a:r>
            <a:r>
              <a:rPr lang="en-US" altLang="ko-KR" i="0" dirty="0">
                <a:effectLst/>
                <a:latin typeface="Inter"/>
              </a:rPr>
              <a:t>)</a:t>
            </a:r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en-US" altLang="ko-KR" i="0" dirty="0">
                <a:effectLst/>
                <a:latin typeface="Inter"/>
              </a:rPr>
              <a:t>Cottonwood/Willow(</a:t>
            </a:r>
            <a:r>
              <a:rPr lang="ko-KR" altLang="en-US" i="0" dirty="0">
                <a:effectLst/>
                <a:latin typeface="Inter"/>
              </a:rPr>
              <a:t>미루나무</a:t>
            </a:r>
            <a:r>
              <a:rPr lang="en-US" altLang="ko-KR" i="0" dirty="0">
                <a:effectLst/>
                <a:latin typeface="Inter"/>
              </a:rPr>
              <a:t>/</a:t>
            </a:r>
            <a:r>
              <a:rPr lang="ko-KR" altLang="en-US" i="0" dirty="0">
                <a:effectLst/>
                <a:latin typeface="Inter"/>
              </a:rPr>
              <a:t>버드나무</a:t>
            </a:r>
            <a:r>
              <a:rPr lang="en-US" altLang="ko-KR" i="0" dirty="0">
                <a:effectLst/>
                <a:latin typeface="Inter"/>
              </a:rPr>
              <a:t>)</a:t>
            </a:r>
          </a:p>
        </p:txBody>
      </p:sp>
      <p:pic>
        <p:nvPicPr>
          <p:cNvPr id="11" name="Picture 19">
            <a:extLst>
              <a:ext uri="{FF2B5EF4-FFF2-40B4-BE49-F238E27FC236}">
                <a16:creationId xmlns:a16="http://schemas.microsoft.com/office/drawing/2014/main" id="{45DA8E52-EB17-0019-8675-F4930F83A2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79027" t="31503" r="5923" b="26840"/>
          <a:stretch>
            <a:fillRect/>
          </a:stretch>
        </p:blipFill>
        <p:spPr>
          <a:xfrm>
            <a:off x="721549" y="1947560"/>
            <a:ext cx="5374451" cy="418387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71655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23726-B971-463F-E1AD-AC88A783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1. </a:t>
            </a:r>
            <a:r>
              <a:rPr lang="ko-KR" altLang="en-US" sz="4800" dirty="0"/>
              <a:t>데이터 선정 이유 및 문제정의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223AD3-303D-E075-269B-8E3180ADDB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1808" y="2756581"/>
            <a:ext cx="4486440" cy="3200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i="0" dirty="0">
                <a:effectLst/>
                <a:latin typeface="Inter"/>
              </a:rPr>
              <a:t>로지폴 소나무 </a:t>
            </a:r>
            <a:r>
              <a:rPr lang="en-US" altLang="ko-KR" i="0" dirty="0">
                <a:effectLst/>
                <a:latin typeface="Inter"/>
              </a:rPr>
              <a:t>+ </a:t>
            </a:r>
            <a:r>
              <a:rPr lang="ko-KR" altLang="en-US" i="0" dirty="0">
                <a:effectLst/>
                <a:latin typeface="Inter"/>
              </a:rPr>
              <a:t>가문비나무</a:t>
            </a:r>
            <a:r>
              <a:rPr lang="en-US" altLang="ko-KR" i="0" dirty="0">
                <a:effectLst/>
                <a:latin typeface="Inter"/>
              </a:rPr>
              <a:t>/</a:t>
            </a:r>
            <a:r>
              <a:rPr lang="ko-KR" altLang="en-US" i="0" dirty="0">
                <a:effectLst/>
                <a:latin typeface="Inter"/>
              </a:rPr>
              <a:t>전나무</a:t>
            </a:r>
            <a:endParaRPr lang="en-US" altLang="ko-KR" i="0" dirty="0">
              <a:effectLst/>
              <a:latin typeface="Inter"/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dirty="0">
                <a:latin typeface="Inter"/>
              </a:rPr>
              <a:t> 약 </a:t>
            </a:r>
            <a:r>
              <a:rPr lang="en-US" altLang="ko-KR" dirty="0">
                <a:latin typeface="Inter"/>
              </a:rPr>
              <a:t>85% </a:t>
            </a:r>
            <a:r>
              <a:rPr lang="ko-KR" altLang="en-US" dirty="0">
                <a:latin typeface="Inter"/>
              </a:rPr>
              <a:t>차지</a:t>
            </a:r>
            <a:endParaRPr lang="en-US" altLang="ko-KR" dirty="0">
              <a:latin typeface="Inter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Inter"/>
              </a:rPr>
              <a:t>나무들의 생육환경 연구를 통해서 숲의 다양성을 유지할 수 있지 않을까</a:t>
            </a:r>
            <a:r>
              <a:rPr lang="en-US" altLang="ko-KR" dirty="0">
                <a:latin typeface="Inter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Inter"/>
              </a:rPr>
              <a:t>이번 연구에서는 폰데로사 소나무의 생육환경에 대한 연구를 진행</a:t>
            </a:r>
            <a:endParaRPr lang="en-US" altLang="ko-KR" dirty="0">
              <a:latin typeface="Inter"/>
            </a:endParaRPr>
          </a:p>
          <a:p>
            <a:pPr>
              <a:buFont typeface="Symbol" panose="05050102010706020507" pitchFamily="18" charset="2"/>
              <a:buChar char="Þ"/>
            </a:pPr>
            <a:endParaRPr lang="en-US" altLang="ko-KR" sz="2000" i="0" dirty="0">
              <a:effectLst/>
              <a:latin typeface="Inter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77005-B30D-5541-C704-9F38A9426A4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latin typeface="Inter"/>
              </a:rPr>
              <a:t>숲의 다양성</a:t>
            </a:r>
            <a:endParaRPr lang="en-US" altLang="ko-KR" sz="3200" b="0" i="0" dirty="0">
              <a:effectLst/>
              <a:latin typeface="Inter"/>
            </a:endParaRPr>
          </a:p>
        </p:txBody>
      </p:sp>
      <p:pic>
        <p:nvPicPr>
          <p:cNvPr id="8" name="Picture 19">
            <a:extLst>
              <a:ext uri="{FF2B5EF4-FFF2-40B4-BE49-F238E27FC236}">
                <a16:creationId xmlns:a16="http://schemas.microsoft.com/office/drawing/2014/main" id="{2255ECDB-2CE0-F18D-8E55-9C5DD9A4CF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79027" t="31503" r="5923" b="26840"/>
          <a:stretch>
            <a:fillRect/>
          </a:stretch>
        </p:blipFill>
        <p:spPr>
          <a:xfrm>
            <a:off x="766352" y="1883168"/>
            <a:ext cx="5457168" cy="424826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82132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69975-2BDE-9945-DBCD-9B10F145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1. </a:t>
            </a:r>
            <a:r>
              <a:rPr lang="ko-KR" altLang="en-US" sz="4800" dirty="0"/>
              <a:t>데이터 선정 이유 및 문제정의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E6D61A-9680-BF7D-E3A8-7DC9F13F9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분류 문제 </a:t>
            </a:r>
            <a:endParaRPr lang="en-US" altLang="ko-KR" sz="2800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/>
              <a:t>타겟 </a:t>
            </a:r>
            <a:r>
              <a:rPr lang="en-US" altLang="ko-KR" dirty="0"/>
              <a:t>: </a:t>
            </a:r>
            <a:r>
              <a:rPr lang="ko-KR" altLang="en-US" dirty="0"/>
              <a:t>폰데로사 소나무</a:t>
            </a:r>
            <a:r>
              <a:rPr lang="en-US" altLang="ko-KR" dirty="0"/>
              <a:t>(Yes,</a:t>
            </a:r>
            <a:r>
              <a:rPr lang="ko-KR" altLang="en-US" dirty="0"/>
              <a:t> </a:t>
            </a:r>
            <a:r>
              <a:rPr lang="en-US" altLang="ko-KR" dirty="0"/>
              <a:t>1),</a:t>
            </a:r>
            <a:r>
              <a:rPr lang="ko-KR" altLang="en-US" dirty="0"/>
              <a:t> 폰데로사 소나무 이외의 나무</a:t>
            </a:r>
            <a:r>
              <a:rPr lang="en-US" altLang="ko-KR" dirty="0"/>
              <a:t>(No, 0)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가설설정</a:t>
            </a:r>
            <a:endParaRPr lang="en-US" altLang="ko-KR" sz="2800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/>
              <a:t>가설</a:t>
            </a:r>
            <a:r>
              <a:rPr lang="en-US" altLang="ko-KR" dirty="0"/>
              <a:t>1. </a:t>
            </a:r>
            <a:r>
              <a:rPr lang="ko-KR" altLang="en-US" dirty="0"/>
              <a:t>폰데로사 소나무가 잘 자라는 높이</a:t>
            </a:r>
            <a:r>
              <a:rPr lang="en-US" altLang="ko-KR" dirty="0"/>
              <a:t>(</a:t>
            </a:r>
            <a:r>
              <a:rPr lang="ko-KR" altLang="en-US" dirty="0"/>
              <a:t>고도</a:t>
            </a:r>
            <a:r>
              <a:rPr lang="en-US" altLang="ko-KR" dirty="0"/>
              <a:t>)</a:t>
            </a:r>
            <a:r>
              <a:rPr lang="ko-KR" altLang="en-US" dirty="0"/>
              <a:t>가 있을 것이다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/>
              <a:t>가설</a:t>
            </a:r>
            <a:r>
              <a:rPr lang="en-US" altLang="ko-KR" dirty="0"/>
              <a:t>2. </a:t>
            </a:r>
            <a:r>
              <a:rPr lang="ko-KR" altLang="en-US" dirty="0"/>
              <a:t>폰데로사 소나무가 잘 자라는 토양이 있을 것이다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468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B46BC-48FD-08F3-2369-058101A9F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000" dirty="0"/>
              <a:t>2. </a:t>
            </a:r>
            <a:r>
              <a:rPr lang="ko-KR" altLang="en-US" sz="6000" dirty="0"/>
              <a:t>데이터 탐색 및 전처리</a:t>
            </a:r>
          </a:p>
        </p:txBody>
      </p:sp>
    </p:spTree>
    <p:extLst>
      <p:ext uri="{BB962C8B-B14F-4D97-AF65-F5344CB8AC3E}">
        <p14:creationId xmlns:p14="http://schemas.microsoft.com/office/powerpoint/2010/main" val="31021296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비누">
  <a:themeElements>
    <a:clrScheme name="비누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비누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비누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6728D11B-929E-4324-91B0-4A4DA4CAC3D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TM03457510[[fn=비누]]</Template>
  <TotalTime>347</TotalTime>
  <Words>1638</Words>
  <Application>Microsoft Office PowerPoint</Application>
  <PresentationFormat>와이드스크린</PresentationFormat>
  <Paragraphs>184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inherit</vt:lpstr>
      <vt:lpstr>Inter</vt:lpstr>
      <vt:lpstr>맑은 고딕</vt:lpstr>
      <vt:lpstr>Arial</vt:lpstr>
      <vt:lpstr>Century Gothic</vt:lpstr>
      <vt:lpstr>Symbol</vt:lpstr>
      <vt:lpstr>Wingdings</vt:lpstr>
      <vt:lpstr>비누</vt:lpstr>
      <vt:lpstr>폰데로사 소나무  생육환경 연구 - 루즈벨트 국유림</vt:lpstr>
      <vt:lpstr>&lt; 목 차 &gt;</vt:lpstr>
      <vt:lpstr>1. 데이터 선정 이유 및  문제정의</vt:lpstr>
      <vt:lpstr>1. 데이터 선정 이유 및 문제정의</vt:lpstr>
      <vt:lpstr>1. 데이터 선정 이유 및 문제정의</vt:lpstr>
      <vt:lpstr>1. 데이터 선정 이유 및 문제정의</vt:lpstr>
      <vt:lpstr>1. 데이터 선정 이유 및 문제정의</vt:lpstr>
      <vt:lpstr>1. 데이터 선정 이유 및 문제정의</vt:lpstr>
      <vt:lpstr>2. 데이터 탐색 및 전처리</vt:lpstr>
      <vt:lpstr>2. 데이터 탐색 및 전처리</vt:lpstr>
      <vt:lpstr>2. 데이터 탐색 및 전처리</vt:lpstr>
      <vt:lpstr>2. 데이터 탐색 및 전처리</vt:lpstr>
      <vt:lpstr>2. 데이터 탐색 및 전처리</vt:lpstr>
      <vt:lpstr>2. 데이터 탐색 및 전처리</vt:lpstr>
      <vt:lpstr>2. 데이터 탐색 및 전처리</vt:lpstr>
      <vt:lpstr>2. 데이터 탐색 및 전처리</vt:lpstr>
      <vt:lpstr>3. 모델 학습 및 성능확인</vt:lpstr>
      <vt:lpstr>3. 모델 학습 및 성능확인</vt:lpstr>
      <vt:lpstr>3. 모델 학습 및 성능확인</vt:lpstr>
      <vt:lpstr>3. 모델 학습 및 성능확인</vt:lpstr>
      <vt:lpstr>3. 모델 학습 및 성능확인</vt:lpstr>
      <vt:lpstr>4. 모델 해석</vt:lpstr>
      <vt:lpstr>4. 모델 해석</vt:lpstr>
      <vt:lpstr>4. 모델 해석</vt:lpstr>
      <vt:lpstr>4. 모델 해석</vt:lpstr>
      <vt:lpstr>5. 인사이트 도출 및  후속 연구</vt:lpstr>
      <vt:lpstr>5. 인사이트 도출 및 후속 연구</vt:lpstr>
      <vt:lpstr>5. 인사이트 도출 및 후속 연구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: </dc:title>
  <dc:creator>lee solim</dc:creator>
  <cp:lastModifiedBy>lee solim</cp:lastModifiedBy>
  <cp:revision>9</cp:revision>
  <dcterms:created xsi:type="dcterms:W3CDTF">2022-09-30T01:12:46Z</dcterms:created>
  <dcterms:modified xsi:type="dcterms:W3CDTF">2022-09-30T07:49:28Z</dcterms:modified>
</cp:coreProperties>
</file>